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2.xml" ContentType="application/vnd.openxmlformats-officedocument.presentationml.comment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0"/>
  </p:notesMasterIdLst>
  <p:sldIdLst>
    <p:sldId id="256" r:id="rId2"/>
    <p:sldId id="450" r:id="rId3"/>
    <p:sldId id="420" r:id="rId4"/>
    <p:sldId id="469" r:id="rId5"/>
    <p:sldId id="442" r:id="rId6"/>
    <p:sldId id="460" r:id="rId7"/>
    <p:sldId id="461" r:id="rId8"/>
    <p:sldId id="462" r:id="rId9"/>
    <p:sldId id="467" r:id="rId10"/>
    <p:sldId id="431" r:id="rId11"/>
    <p:sldId id="468" r:id="rId12"/>
    <p:sldId id="465" r:id="rId13"/>
    <p:sldId id="470" r:id="rId14"/>
    <p:sldId id="445" r:id="rId15"/>
    <p:sldId id="471" r:id="rId16"/>
    <p:sldId id="443" r:id="rId17"/>
    <p:sldId id="452" r:id="rId18"/>
    <p:sldId id="453" r:id="rId19"/>
    <p:sldId id="454" r:id="rId20"/>
    <p:sldId id="455" r:id="rId21"/>
    <p:sldId id="456" r:id="rId22"/>
    <p:sldId id="446" r:id="rId23"/>
    <p:sldId id="449" r:id="rId24"/>
    <p:sldId id="466" r:id="rId25"/>
    <p:sldId id="421" r:id="rId26"/>
    <p:sldId id="444" r:id="rId27"/>
    <p:sldId id="429" r:id="rId28"/>
    <p:sldId id="4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 Raelene" initials="HR" lastIdx="4" clrIdx="0">
    <p:extLst>
      <p:ext uri="{19B8F6BF-5375-455C-9EA6-DF929625EA0E}">
        <p15:presenceInfo xmlns:p15="http://schemas.microsoft.com/office/powerpoint/2012/main" userId="1840dcd7c76d7f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11" autoAdjust="0"/>
    <p:restoredTop sz="95921"/>
  </p:normalViewPr>
  <p:slideViewPr>
    <p:cSldViewPr snapToGrid="0">
      <p:cViewPr varScale="1">
        <p:scale>
          <a:sx n="109" d="100"/>
          <a:sy n="109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9\Desktop\G28-Research%20data\&#24037;&#20316;&#31807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9\Desktop\G28-Research%20data\&#24037;&#20316;&#31807;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Balanced</a:t>
            </a:r>
            <a:r>
              <a:rPr lang="en-US" baseline="0" dirty="0"/>
              <a:t> Data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1760</c:v>
                </c:pt>
                <c:pt idx="1">
                  <c:v>3387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3-C248-8024-31621FC733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Duplicate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23-C248-8024-31621FC733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1760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3-C248-8024-31621FC733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100"/>
        <c:axId val="1749814431"/>
        <c:axId val="1821355551"/>
      </c:barChart>
      <c:catAx>
        <c:axId val="1749814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355551"/>
        <c:crosses val="autoZero"/>
        <c:auto val="1"/>
        <c:lblAlgn val="ctr"/>
        <c:lblOffset val="100"/>
        <c:noMultiLvlLbl val="0"/>
      </c:catAx>
      <c:valAx>
        <c:axId val="182135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981443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Unbalanced</a:t>
            </a:r>
            <a:r>
              <a:rPr lang="en-US" baseline="0" dirty="0"/>
              <a:t> Data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1760</c:v>
                </c:pt>
                <c:pt idx="1">
                  <c:v>3387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40-0446-8E2D-50DF824F36E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100"/>
        <c:axId val="1749814431"/>
        <c:axId val="1821355551"/>
      </c:barChart>
      <c:catAx>
        <c:axId val="1749814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355551"/>
        <c:crosses val="autoZero"/>
        <c:auto val="1"/>
        <c:lblAlgn val="ctr"/>
        <c:lblOffset val="100"/>
        <c:noMultiLvlLbl val="0"/>
      </c:catAx>
      <c:valAx>
        <c:axId val="1821355551"/>
        <c:scaling>
          <c:orientation val="minMax"/>
          <c:max val="4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981443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Evaluation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0.67030000000000001</c:v>
                </c:pt>
                <c:pt idx="1">
                  <c:v>0.54549999999999998</c:v>
                </c:pt>
                <c:pt idx="2">
                  <c:v>0.56040000000000001</c:v>
                </c:pt>
                <c:pt idx="3">
                  <c:v>0.55279999999999996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7D-B948-AAF6-9D85E97A6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Base + special-feature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0.73450000000000004</c:v>
                </c:pt>
                <c:pt idx="1">
                  <c:v>0.63639999999999997</c:v>
                </c:pt>
                <c:pt idx="2">
                  <c:v>0.64670000000000005</c:v>
                </c:pt>
                <c:pt idx="3">
                  <c:v>0.64149999999999996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7D-B948-AAF6-9D85E97A69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Base + cross-features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0.67600000000000005</c:v>
                </c:pt>
                <c:pt idx="1">
                  <c:v>0.57750000000000001</c:v>
                </c:pt>
                <c:pt idx="2">
                  <c:v>0.56540000000000001</c:v>
                </c:pt>
                <c:pt idx="3">
                  <c:v>0.57140000000000002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7D-B948-AAF6-9D85E97A69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Base + special-feature + cross-features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0.67879999999999996</c:v>
                </c:pt>
                <c:pt idx="1">
                  <c:v>0.5736</c:v>
                </c:pt>
                <c:pt idx="2">
                  <c:v>0.56910000000000005</c:v>
                </c:pt>
                <c:pt idx="3">
                  <c:v>0.57130000000000003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7D-B948-AAF6-9D85E97A696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22691663"/>
        <c:axId val="222693295"/>
      </c:lineChart>
      <c:catAx>
        <c:axId val="222691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693295"/>
        <c:crosses val="autoZero"/>
        <c:auto val="1"/>
        <c:lblAlgn val="ctr"/>
        <c:lblOffset val="100"/>
        <c:noMultiLvlLbl val="0"/>
      </c:catAx>
      <c:valAx>
        <c:axId val="222693295"/>
        <c:scaling>
          <c:orientation val="minMax"/>
          <c:min val="0.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691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sz="1600" b="1"/>
              <a:t>SVM &amp;Three data set</a:t>
            </a:r>
            <a:r>
              <a:rPr lang="en-AU" altLang="zh-CN" sz="1600" b="1"/>
              <a:t>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[工作簿1.xlsx]svm!$B$1</c:f>
              <c:strCache>
                <c:ptCount val="1"/>
                <c:pt idx="0">
                  <c:v>Raw_data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[工作簿1.xlsx]svm!$A$2:$A$4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[工作簿1.xlsx]svm!$B$2:$B$4</c:f>
              <c:numCache>
                <c:formatCode>General</c:formatCode>
                <c:ptCount val="3"/>
                <c:pt idx="0">
                  <c:v>0.48560799999999998</c:v>
                </c:pt>
                <c:pt idx="1">
                  <c:v>1</c:v>
                </c:pt>
                <c:pt idx="2">
                  <c:v>0.65375000000000005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1-4242-959C-B20B118A0B81}"/>
            </c:ext>
          </c:extLst>
        </c:ser>
        <c:ser>
          <c:idx val="1"/>
          <c:order val="1"/>
          <c:tx>
            <c:strRef>
              <c:f>[工作簿1.xlsx]svm!$C$1</c:f>
              <c:strCache>
                <c:ptCount val="1"/>
                <c:pt idx="0">
                  <c:v>Interaction_data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[工作簿1.xlsx]svm!$A$2:$A$4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[工作簿1.xlsx]svm!$C$2:$C$4</c:f>
              <c:numCache>
                <c:formatCode>General</c:formatCode>
                <c:ptCount val="3"/>
                <c:pt idx="0">
                  <c:v>0.48560799999999998</c:v>
                </c:pt>
                <c:pt idx="1">
                  <c:v>1</c:v>
                </c:pt>
                <c:pt idx="2">
                  <c:v>0.65375000000000005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A1-4242-959C-B20B118A0B81}"/>
            </c:ext>
          </c:extLst>
        </c:ser>
        <c:ser>
          <c:idx val="2"/>
          <c:order val="2"/>
          <c:tx>
            <c:strRef>
              <c:f>[工作簿1.xlsx]svm!$D$1</c:f>
              <c:strCache>
                <c:ptCount val="1"/>
                <c:pt idx="0">
                  <c:v>RN_data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[工作簿1.xlsx]svm!$A$2:$A$4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[工作簿1.xlsx]svm!$D$2:$D$4</c:f>
              <c:numCache>
                <c:formatCode>General</c:formatCode>
                <c:ptCount val="3"/>
                <c:pt idx="0">
                  <c:v>0.48560799999999998</c:v>
                </c:pt>
                <c:pt idx="1">
                  <c:v>1</c:v>
                </c:pt>
                <c:pt idx="2">
                  <c:v>0.65375000000000005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A1-4242-959C-B20B118A0B8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1492003"/>
        <c:axId val="456892686"/>
      </c:lineChart>
      <c:catAx>
        <c:axId val="49149200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892686"/>
        <c:crosses val="autoZero"/>
        <c:auto val="1"/>
        <c:lblAlgn val="ctr"/>
        <c:lblOffset val="100"/>
        <c:noMultiLvlLbl val="0"/>
      </c:catAx>
      <c:valAx>
        <c:axId val="45689268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4920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 rtl="0"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Random Forest&amp;Three data sets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[工作簿1.xlsx]Random!$B$1</c:f>
              <c:strCache>
                <c:ptCount val="1"/>
                <c:pt idx="0">
                  <c:v>Raw_data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[工作簿1.xlsx]Random!$A$2:$A$4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[工作簿1.xlsx]Random!$B$2:$B$4</c:f>
              <c:numCache>
                <c:formatCode>General</c:formatCode>
                <c:ptCount val="3"/>
                <c:pt idx="0">
                  <c:v>0.80539000000000005</c:v>
                </c:pt>
                <c:pt idx="1">
                  <c:v>0.86170000000000002</c:v>
                </c:pt>
                <c:pt idx="2">
                  <c:v>0.83259899999999998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2B-424F-9D7D-CAD8D5A74857}"/>
            </c:ext>
          </c:extLst>
        </c:ser>
        <c:ser>
          <c:idx val="1"/>
          <c:order val="1"/>
          <c:tx>
            <c:strRef>
              <c:f>[工作簿1.xlsx]Random!$C$1</c:f>
              <c:strCache>
                <c:ptCount val="1"/>
                <c:pt idx="0">
                  <c:v>Interaction_data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[工作簿1.xlsx]Random!$A$2:$A$4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[工作簿1.xlsx]Random!$C$2:$C$4</c:f>
              <c:numCache>
                <c:formatCode>General</c:formatCode>
                <c:ptCount val="3"/>
                <c:pt idx="0">
                  <c:v>0.78381999999999996</c:v>
                </c:pt>
                <c:pt idx="1">
                  <c:v>0.85410299999999995</c:v>
                </c:pt>
                <c:pt idx="2">
                  <c:v>0.81745449999999997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2B-424F-9D7D-CAD8D5A74857}"/>
            </c:ext>
          </c:extLst>
        </c:ser>
        <c:ser>
          <c:idx val="2"/>
          <c:order val="2"/>
          <c:tx>
            <c:strRef>
              <c:f>[工作簿1.xlsx]Random!$D$1</c:f>
              <c:strCache>
                <c:ptCount val="1"/>
                <c:pt idx="0">
                  <c:v>RN_data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[工作簿1.xlsx]Random!$A$2:$A$4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[工作簿1.xlsx]Random!$D$2:$D$4</c:f>
              <c:numCache>
                <c:formatCode>General</c:formatCode>
                <c:ptCount val="3"/>
                <c:pt idx="0">
                  <c:v>0.81626900000000002</c:v>
                </c:pt>
                <c:pt idx="1">
                  <c:v>0.88449840000000002</c:v>
                </c:pt>
                <c:pt idx="2">
                  <c:v>0.84901499999999996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2B-424F-9D7D-CAD8D5A748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320633"/>
        <c:axId val="791861758"/>
      </c:lineChart>
      <c:catAx>
        <c:axId val="67432063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861758"/>
        <c:crosses val="autoZero"/>
        <c:auto val="1"/>
        <c:lblAlgn val="ctr"/>
        <c:lblOffset val="100"/>
        <c:noMultiLvlLbl val="0"/>
      </c:catAx>
      <c:valAx>
        <c:axId val="79186175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2063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 rtl="0"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 Features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0.82677</c:v>
                </c:pt>
                <c:pt idx="1">
                  <c:v>0.78134999999999999</c:v>
                </c:pt>
                <c:pt idx="2">
                  <c:v>0.95026999999999995</c:v>
                </c:pt>
                <c:pt idx="3">
                  <c:v>0.85701000000000005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E0-C442-B84F-B29701459E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Additional Features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6.3550783885336942E-2"/>
                  <c:y val="-8.89018231247266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E0-C442-B84F-B29701459EE0}"/>
                </c:ext>
              </c:extLst>
            </c:dLbl>
            <c:dLbl>
              <c:idx val="3"/>
              <c:layout>
                <c:manualLayout>
                  <c:x val="-2.3831543957001353E-2"/>
                  <c:y val="-4.29893027442672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E0-C442-B84F-B29701459E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0.84399000000000002</c:v>
                </c:pt>
                <c:pt idx="1">
                  <c:v>0.79323999999999995</c:v>
                </c:pt>
                <c:pt idx="2">
                  <c:v>0.96808000000000005</c:v>
                </c:pt>
                <c:pt idx="3">
                  <c:v>0.87143000000000004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E0-C442-B84F-B29701459E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Cross Features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0.82245000000000001</c:v>
                </c:pt>
                <c:pt idx="1">
                  <c:v>0.77510999999999997</c:v>
                </c:pt>
                <c:pt idx="2">
                  <c:v>0.95250000000000001</c:v>
                </c:pt>
                <c:pt idx="3">
                  <c:v>0.85428999999999999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E0-C442-B84F-B29701459EE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All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0.8417</c:v>
                </c:pt>
                <c:pt idx="1">
                  <c:v>0.79495000000000005</c:v>
                </c:pt>
                <c:pt idx="2">
                  <c:v>0.96065999999999996</c:v>
                </c:pt>
                <c:pt idx="3">
                  <c:v>0.86917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EE0-C442-B84F-B29701459EE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73598415"/>
        <c:axId val="1873600047"/>
      </c:lineChart>
      <c:catAx>
        <c:axId val="1873598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600047"/>
        <c:crosses val="autoZero"/>
        <c:auto val="1"/>
        <c:lblAlgn val="ctr"/>
        <c:lblOffset val="100"/>
        <c:noMultiLvlLbl val="0"/>
      </c:catAx>
      <c:valAx>
        <c:axId val="1873600047"/>
        <c:scaling>
          <c:orientation val="minMax"/>
          <c:max val="0.97"/>
          <c:min val="0.76000000000000012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598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0.73450000000000004</c:v>
                </c:pt>
                <c:pt idx="1">
                  <c:v>0.63639999999999997</c:v>
                </c:pt>
                <c:pt idx="2">
                  <c:v>0.64670000000000005</c:v>
                </c:pt>
                <c:pt idx="3">
                  <c:v>0.64149999999999996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95-D84B-A8D7-DCE87141A6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2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795-D84B-A8D7-DCE87141A6E7}"/>
                </c:ext>
              </c:extLst>
            </c:dLbl>
            <c:dLbl>
              <c:idx val="3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795-D84B-A8D7-DCE87141A6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0.62070000000000003</c:v>
                </c:pt>
                <c:pt idx="1">
                  <c:v>0.48560999999999999</c:v>
                </c:pt>
                <c:pt idx="2">
                  <c:v>1</c:v>
                </c:pt>
                <c:pt idx="3">
                  <c:v>0.65375000000000005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95-D84B-A8D7-DCE87141A6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Forest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795-D84B-A8D7-DCE87141A6E7}"/>
                </c:ext>
              </c:extLst>
            </c:dLbl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95-D84B-A8D7-DCE87141A6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0.84902</c:v>
                </c:pt>
                <c:pt idx="1">
                  <c:v>0.81627000000000005</c:v>
                </c:pt>
                <c:pt idx="2">
                  <c:v>0.88449</c:v>
                </c:pt>
                <c:pt idx="3">
                  <c:v>0.84902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795-D84B-A8D7-DCE87141A6E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DNN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dLbls>
            <c:dLbl>
              <c:idx val="3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795-D84B-A8D7-DCE87141A6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0.84399000000000002</c:v>
                </c:pt>
                <c:pt idx="1">
                  <c:v>0.79323999999999995</c:v>
                </c:pt>
                <c:pt idx="2">
                  <c:v>0.96808000000000005</c:v>
                </c:pt>
                <c:pt idx="3">
                  <c:v>0.87143000000000004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795-D84B-A8D7-DCE87141A6E7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9773375"/>
        <c:axId val="1405958319"/>
      </c:lineChart>
      <c:catAx>
        <c:axId val="1739773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5958319"/>
        <c:crosses val="autoZero"/>
        <c:auto val="1"/>
        <c:lblAlgn val="ctr"/>
        <c:lblOffset val="100"/>
        <c:noMultiLvlLbl val="0"/>
      </c:catAx>
      <c:valAx>
        <c:axId val="1405958319"/>
        <c:scaling>
          <c:orientation val="minMax"/>
          <c:min val="0.4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773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17:22:04.390" idx="3">
    <p:pos x="10" y="10"/>
    <p:text>Combine all SVM slides into 1 slide</p:text>
    <p:extLst>
      <p:ext uri="{C676402C-5697-4E1C-873F-D02D1690AC5C}">
        <p15:threadingInfo xmlns:p15="http://schemas.microsoft.com/office/powerpoint/2012/main" timeZoneBias="-660"/>
      </p:ext>
    </p:extLst>
  </p:cm>
  <p:cm authorId="1" dt="2020-10-19T17:22:36.745" idx="4">
    <p:pos x="10" y="146"/>
    <p:text>Don't have to talk about imbalanced/balanced results</p:text>
    <p:extLst>
      <p:ext uri="{C676402C-5697-4E1C-873F-D02D1690AC5C}">
        <p15:threadingInfo xmlns:p15="http://schemas.microsoft.com/office/powerpoint/2012/main" timeZoneBias="-66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17:20:31.504" idx="1">
    <p:pos x="10" y="10"/>
    <p:text>Combine DNN slides</p:text>
    <p:extLst>
      <p:ext uri="{C676402C-5697-4E1C-873F-D02D1690AC5C}">
        <p15:threadingInfo xmlns:p15="http://schemas.microsoft.com/office/powerpoint/2012/main" timeZoneBias="-6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17:21:04.462" idx="2">
    <p:pos x="10" y="10"/>
    <p:text>Maybe cut down a little bit?</p:text>
    <p:extLst>
      <p:ext uri="{C676402C-5697-4E1C-873F-D02D1690AC5C}">
        <p15:threadingInfo xmlns:p15="http://schemas.microsoft.com/office/powerpoint/2012/main" timeZoneBias="-6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0.9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1.17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0.19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0.4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7.3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7.5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7B557-92A7-CD4A-89C0-3FB7E4BCD824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E1A69-A1EF-D04A-AF6A-2A73A9BE4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7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E1A69-A1EF-D04A-AF6A-2A73A9BE4F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E1A69-A1EF-D04A-AF6A-2A73A9BE4F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</a:t>
            </a:r>
          </a:p>
          <a:p>
            <a:pPr rtl="0"/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I’m Ziyan. And I will start presenting the binary classification model section. We chose Logistic regression as our first model to give a baseline metric for our latter models, since LR has high interpretability, it can efficiently describe the relationship between a dependent binary class and the parameters and can examine the significance of the features.</a:t>
            </a:r>
          </a:p>
          <a:p>
            <a:pPr rtl="0"/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models run on 4 different combinations of variables from the same dataset to seek the optimum.</a:t>
            </a: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1 includes the 14 variables in the “Base”  section, dataset 2 includes both the “Base” variables and 3 Special-feature variables, dataset 3 contains both the “Base” variables and 3 cross-feature variables, and dataset 4 contains all the variables.</a:t>
            </a:r>
          </a:p>
          <a:p>
            <a:pPr rtl="0"/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R for LR modelling. As we can see from the graph, the result we have cannot prove our assumption that “the amount of feature has a positive impact on the performance of model “.  dataset 2 has the highest score in all categories, however, the performance of other dataset is not optimal. Even though dataset 4 has the most features, it only performs slightly better than dataset 1 which has the least feature. On the other hand, dataset 2 and dataset 3 have the same amount of features, but the difference between the results is significant. base on the results, We have noticed that datasets with cross-features tend to have worse performance.</a:t>
            </a: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19 variables and around 300 features. The number of features is more than the number of variables because the categorical variables are represented by multiple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as we are using one hot encoding.</a:t>
            </a:r>
          </a:p>
          <a:p>
            <a:pPr rtl="0"/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don’t include every feature into the final logistic model. We choose features by their p-value, only whose p-value less than 0.05 are considered as significant. </a:t>
            </a: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Xinhui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talk about the model selection.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E1A69-A1EF-D04A-AF6A-2A73A9BE4F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4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307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713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21744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7319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295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19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314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004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09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87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773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16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87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91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9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576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52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7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192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5" r:id="rId18"/>
    <p:sldLayoutId id="2147483696" r:id="rId19"/>
    <p:sldLayoutId id="2147483697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Relationship Id="rId5" Type="http://schemas.openxmlformats.org/officeDocument/2006/relationships/slide" Target="slide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image" Target="../media/image24.png"/><Relationship Id="rId12" Type="http://schemas.openxmlformats.org/officeDocument/2006/relationships/customXml" Target="../ink/ink6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3.xml"/><Relationship Id="rId11" Type="http://schemas.openxmlformats.org/officeDocument/2006/relationships/image" Target="../media/image26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28905" y="2286927"/>
            <a:ext cx="6660056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cs typeface="Arial" pitchFamily="34" charset="0"/>
              </a:rPr>
              <a:t>Lead &amp; </a:t>
            </a:r>
          </a:p>
          <a:p>
            <a:r>
              <a:rPr lang="en-US" sz="6000" b="1" dirty="0">
                <a:solidFill>
                  <a:schemeClr val="bg1"/>
                </a:solidFill>
                <a:cs typeface="Arial" pitchFamily="34" charset="0"/>
              </a:rPr>
              <a:t>Opportunity </a:t>
            </a:r>
          </a:p>
          <a:p>
            <a:r>
              <a:rPr lang="en-US" sz="6000" b="1" dirty="0">
                <a:solidFill>
                  <a:schemeClr val="bg1"/>
                </a:solidFill>
                <a:cs typeface="Arial" pitchFamily="34" charset="0"/>
              </a:rPr>
              <a:t>Scoring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图片 7" descr="A close up of a logo&#10;&#10;Description automatically generated">
            <a:extLst>
              <a:ext uri="{FF2B5EF4-FFF2-40B4-BE49-F238E27FC236}">
                <a16:creationId xmlns:a16="http://schemas.microsoft.com/office/drawing/2014/main" id="{08B0D4C7-8028-8B43-8ECF-73881C9DBD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645" y="1708751"/>
            <a:ext cx="3415413" cy="3442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91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F179B93-2F6F-D449-B396-0A52404D8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10"/>
            <a:ext cx="12192000" cy="571558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9154FDF-CF5E-A847-8E3F-FCEC05E9FE97}"/>
              </a:ext>
            </a:extLst>
          </p:cNvPr>
          <p:cNvSpPr/>
          <p:nvPr/>
        </p:nvSpPr>
        <p:spPr>
          <a:xfrm>
            <a:off x="2629624" y="717877"/>
            <a:ext cx="472806" cy="1642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0C04402-DA61-EE44-9B19-353929F7694E}"/>
              </a:ext>
            </a:extLst>
          </p:cNvPr>
          <p:cNvSpPr/>
          <p:nvPr/>
        </p:nvSpPr>
        <p:spPr>
          <a:xfrm>
            <a:off x="2629623" y="1093144"/>
            <a:ext cx="472807" cy="1642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DB6160B-EB97-9F4F-956B-A24AF383E71C}"/>
              </a:ext>
            </a:extLst>
          </p:cNvPr>
          <p:cNvSpPr/>
          <p:nvPr/>
        </p:nvSpPr>
        <p:spPr>
          <a:xfrm>
            <a:off x="2629623" y="1400163"/>
            <a:ext cx="472807" cy="1642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5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E6D5CFEF-97F0-5540-A1C0-E38522AE6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5"/>
          <a:stretch/>
        </p:blipFill>
        <p:spPr>
          <a:xfrm>
            <a:off x="892146" y="856790"/>
            <a:ext cx="10213662" cy="5527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928F5C-A279-7247-8286-0D3E01643732}"/>
              </a:ext>
            </a:extLst>
          </p:cNvPr>
          <p:cNvSpPr/>
          <p:nvPr/>
        </p:nvSpPr>
        <p:spPr>
          <a:xfrm>
            <a:off x="129048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Industry: </a:t>
            </a:r>
          </a:p>
          <a:p>
            <a:r>
              <a:rPr lang="en-US" dirty="0"/>
              <a:t> </a:t>
            </a:r>
            <a:r>
              <a:rPr lang="en-US" sz="1100" dirty="0"/>
              <a:t>AVG: 29%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645BB9E-AD6B-D744-AEA6-E2576E532A1E}"/>
              </a:ext>
            </a:extLst>
          </p:cNvPr>
          <p:cNvSpPr/>
          <p:nvPr/>
        </p:nvSpPr>
        <p:spPr>
          <a:xfrm>
            <a:off x="1931357" y="864494"/>
            <a:ext cx="587829" cy="1928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8B578F-BFFB-4A44-91A2-970D1EE96C6D}"/>
              </a:ext>
            </a:extLst>
          </p:cNvPr>
          <p:cNvSpPr/>
          <p:nvPr/>
        </p:nvSpPr>
        <p:spPr>
          <a:xfrm>
            <a:off x="7703701" y="602874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43% converted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5DEBC-9953-1B42-972D-A9DFAB66E5D1}"/>
              </a:ext>
            </a:extLst>
          </p:cNvPr>
          <p:cNvSpPr/>
          <p:nvPr/>
        </p:nvSpPr>
        <p:spPr>
          <a:xfrm>
            <a:off x="4724329" y="1627805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53% converted</a:t>
            </a:r>
            <a:endParaRPr lang="en-US" sz="105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1949A23-236D-144A-92CB-71D313678253}"/>
              </a:ext>
            </a:extLst>
          </p:cNvPr>
          <p:cNvSpPr/>
          <p:nvPr/>
        </p:nvSpPr>
        <p:spPr>
          <a:xfrm>
            <a:off x="1931357" y="1742167"/>
            <a:ext cx="587829" cy="1928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F2663D-E183-B043-97C1-4F3EFF936ED0}"/>
              </a:ext>
            </a:extLst>
          </p:cNvPr>
          <p:cNvSpPr/>
          <p:nvPr/>
        </p:nvSpPr>
        <p:spPr>
          <a:xfrm>
            <a:off x="3929178" y="2135637"/>
            <a:ext cx="12671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18% converted</a:t>
            </a:r>
            <a:endParaRPr lang="en-US" sz="1050" dirty="0"/>
          </a:p>
        </p:txBody>
      </p:sp>
      <p:pic>
        <p:nvPicPr>
          <p:cNvPr id="15" name="Graphic 14" descr="Angry face with solid fill">
            <a:extLst>
              <a:ext uri="{FF2B5EF4-FFF2-40B4-BE49-F238E27FC236}">
                <a16:creationId xmlns:a16="http://schemas.microsoft.com/office/drawing/2014/main" id="{D704F64A-CD47-8346-BAFD-064211E4B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225" y="1964309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8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6663" y="879632"/>
            <a:ext cx="57941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5400"/>
              <a:t>Added Features</a:t>
            </a:r>
            <a:endParaRPr lang="en-US" altLang="ko-KR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740BF-8CE8-E84C-A528-3C6D1F5A2851}"/>
              </a:ext>
            </a:extLst>
          </p:cNvPr>
          <p:cNvSpPr txBox="1"/>
          <p:nvPr/>
        </p:nvSpPr>
        <p:spPr>
          <a:xfrm>
            <a:off x="181080" y="2904221"/>
            <a:ext cx="5610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own features: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RN</a:t>
            </a:r>
          </a:p>
          <a:p>
            <a:r>
              <a:rPr lang="en-AU" dirty="0"/>
              <a:t>The total number of opportunities created with the same account.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F_won_before</a:t>
            </a:r>
            <a:endParaRPr lang="en-US" b="1" i="1" dirty="0"/>
          </a:p>
          <a:p>
            <a:r>
              <a:rPr lang="en-AU" dirty="0"/>
              <a:t>If a previous opportunity has been won with this account before.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Days </a:t>
            </a:r>
          </a:p>
          <a:p>
            <a:r>
              <a:rPr lang="en-US" dirty="0"/>
              <a:t>Number of days between closed date and created 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92674-8714-6449-B1F7-CC9069D68B02}"/>
              </a:ext>
            </a:extLst>
          </p:cNvPr>
          <p:cNvSpPr txBox="1"/>
          <p:nvPr/>
        </p:nvSpPr>
        <p:spPr>
          <a:xfrm>
            <a:off x="4149090" y="370332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C5A47B-B983-1348-8FE8-C77CADA62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1" y="879632"/>
            <a:ext cx="1265582" cy="12655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AA7A4-E247-AC4A-9E8E-820C891A9714}"/>
              </a:ext>
            </a:extLst>
          </p:cNvPr>
          <p:cNvSpPr/>
          <p:nvPr/>
        </p:nvSpPr>
        <p:spPr>
          <a:xfrm>
            <a:off x="5910943" y="2904221"/>
            <a:ext cx="62810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Cross features: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Opportunity_industry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Faculty_opportunity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Opportunity_business</a:t>
            </a:r>
            <a:endParaRPr lang="en-US" b="1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96E4AA-A863-5547-A742-3768A7ABCECF}"/>
              </a:ext>
            </a:extLst>
          </p:cNvPr>
          <p:cNvSpPr/>
          <p:nvPr/>
        </p:nvSpPr>
        <p:spPr>
          <a:xfrm>
            <a:off x="5556738" y="53782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</a:rPr>
              <a:t>Dataset 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Base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</a:rPr>
              <a:t>Dataset 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Base + special-features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</a:rPr>
              <a:t>Dataset 3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Base + cross-features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Dataset 4</a:t>
            </a:r>
            <a:r>
              <a:rPr lang="en-US" dirty="0">
                <a:latin typeface="Arial" panose="020B0604020202020204" pitchFamily="34" charset="0"/>
              </a:rPr>
              <a:t>: Base +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special-features</a:t>
            </a:r>
            <a:r>
              <a:rPr lang="en-US" dirty="0">
                <a:latin typeface="Arial" panose="020B0604020202020204" pitchFamily="34" charset="0"/>
              </a:rPr>
              <a:t> + cross-features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69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6663" y="879632"/>
            <a:ext cx="57941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5400" dirty="0"/>
              <a:t>Balancing Data</a:t>
            </a:r>
            <a:endParaRPr lang="en-US" altLang="ko-KR" sz="54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785C5620-74C4-9C49-A53D-6A97C0150196}"/>
              </a:ext>
            </a:extLst>
          </p:cNvPr>
          <p:cNvGraphicFramePr/>
          <p:nvPr/>
        </p:nvGraphicFramePr>
        <p:xfrm>
          <a:off x="4599184" y="2994660"/>
          <a:ext cx="3278735" cy="3268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939253D-8257-E340-83D0-E5F89997AF12}"/>
              </a:ext>
            </a:extLst>
          </p:cNvPr>
          <p:cNvGraphicFramePr/>
          <p:nvPr/>
        </p:nvGraphicFramePr>
        <p:xfrm>
          <a:off x="377190" y="2994660"/>
          <a:ext cx="3278735" cy="3268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481206DF-AE72-B14F-A528-BBAB4F40557C}"/>
              </a:ext>
            </a:extLst>
          </p:cNvPr>
          <p:cNvSpPr/>
          <p:nvPr/>
        </p:nvSpPr>
        <p:spPr>
          <a:xfrm>
            <a:off x="3752295" y="4315035"/>
            <a:ext cx="750519" cy="50227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09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6663" y="879632"/>
            <a:ext cx="70056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Classification Models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576556-320B-654F-9F5C-7EA58B0E74E5}"/>
              </a:ext>
            </a:extLst>
          </p:cNvPr>
          <p:cNvGrpSpPr/>
          <p:nvPr/>
        </p:nvGrpSpPr>
        <p:grpSpPr>
          <a:xfrm>
            <a:off x="563886" y="2864196"/>
            <a:ext cx="7714798" cy="2604449"/>
            <a:chOff x="1032934" y="3149601"/>
            <a:chExt cx="7681859" cy="26044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BD1BA9-F1D1-8C44-A1C4-00C39FCDA99D}"/>
                </a:ext>
              </a:extLst>
            </p:cNvPr>
            <p:cNvSpPr/>
            <p:nvPr/>
          </p:nvSpPr>
          <p:spPr>
            <a:xfrm>
              <a:off x="3457172" y="3826110"/>
              <a:ext cx="2950908" cy="118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Binary Classification 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233657-FF86-8D47-BBF9-CBFD762BF09E}"/>
                </a:ext>
              </a:extLst>
            </p:cNvPr>
            <p:cNvSpPr/>
            <p:nvPr/>
          </p:nvSpPr>
          <p:spPr>
            <a:xfrm>
              <a:off x="6970658" y="3149601"/>
              <a:ext cx="1744135" cy="971562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Successful</a:t>
              </a:r>
            </a:p>
            <a:p>
              <a:pPr algn="ctr"/>
              <a:r>
                <a:rPr lang="en-US" dirty="0"/>
                <a:t>(Positive)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106EF0-00F2-A843-8BCC-AF44147D141A}"/>
                </a:ext>
              </a:extLst>
            </p:cNvPr>
            <p:cNvSpPr/>
            <p:nvPr/>
          </p:nvSpPr>
          <p:spPr>
            <a:xfrm>
              <a:off x="6955391" y="4839650"/>
              <a:ext cx="1744135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dirty="0"/>
                <a:t>Unsuccessful</a:t>
              </a:r>
            </a:p>
            <a:p>
              <a:pPr algn="ctr"/>
              <a:r>
                <a:rPr lang="en-US" dirty="0"/>
                <a:t>(Negative)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2B507C-57CB-2042-B4F5-4C119F5B1C43}"/>
                </a:ext>
              </a:extLst>
            </p:cNvPr>
            <p:cNvSpPr/>
            <p:nvPr/>
          </p:nvSpPr>
          <p:spPr>
            <a:xfrm>
              <a:off x="1032934" y="3398955"/>
              <a:ext cx="2195688" cy="2039645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Population of Opportunities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B3AF68-D74F-414C-B8C9-0707B500B390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6408080" y="3635382"/>
              <a:ext cx="562578" cy="7833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BF2290-CE2A-0F49-9C72-B6BE2CE069C4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408080" y="4418777"/>
              <a:ext cx="547311" cy="8780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BEE3DE-5E5B-AA44-9847-C88718358E09}"/>
                </a:ext>
              </a:extLst>
            </p:cNvPr>
            <p:cNvCxnSpPr>
              <a:cxnSpLocks/>
              <a:stCxn id="9" idx="6"/>
              <a:endCxn id="5" idx="1"/>
            </p:cNvCxnSpPr>
            <p:nvPr/>
          </p:nvCxnSpPr>
          <p:spPr>
            <a:xfrm flipV="1">
              <a:off x="3228622" y="4418777"/>
              <a:ext cx="228550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116C2A-B8D0-8A42-840F-2BF5FEDE06DE}"/>
              </a:ext>
            </a:extLst>
          </p:cNvPr>
          <p:cNvSpPr txBox="1"/>
          <p:nvPr/>
        </p:nvSpPr>
        <p:spPr>
          <a:xfrm>
            <a:off x="3030513" y="4972393"/>
            <a:ext cx="3050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Neural Network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05283-68EC-6344-9920-7666D2F461E7}"/>
              </a:ext>
            </a:extLst>
          </p:cNvPr>
          <p:cNvGrpSpPr/>
          <p:nvPr/>
        </p:nvGrpSpPr>
        <p:grpSpPr>
          <a:xfrm>
            <a:off x="5058961" y="5850464"/>
            <a:ext cx="6786753" cy="2022265"/>
            <a:chOff x="3725217" y="3381910"/>
            <a:chExt cx="6786753" cy="202226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1075DC-48A7-CA4F-919D-3A8564484B40}"/>
                </a:ext>
              </a:extLst>
            </p:cNvPr>
            <p:cNvGrpSpPr/>
            <p:nvPr/>
          </p:nvGrpSpPr>
          <p:grpSpPr>
            <a:xfrm>
              <a:off x="3725217" y="3381910"/>
              <a:ext cx="6786753" cy="2022265"/>
              <a:chOff x="3039417" y="4377023"/>
              <a:chExt cx="6786753" cy="202226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898A889-3513-BB4B-8934-607F83FAA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9678" y="4377023"/>
                <a:ext cx="3386492" cy="2022265"/>
              </a:xfrm>
              <a:prstGeom prst="rect">
                <a:avLst/>
              </a:prstGeom>
            </p:spPr>
          </p:pic>
          <p:pic>
            <p:nvPicPr>
              <p:cNvPr id="18" name="Picture 2" descr="Tensorflow Precision / Recall / F1 score and Confusion matrix - Stack  Overflow">
                <a:extLst>
                  <a:ext uri="{FF2B5EF4-FFF2-40B4-BE49-F238E27FC236}">
                    <a16:creationId xmlns:a16="http://schemas.microsoft.com/office/drawing/2014/main" id="{DC50DE8E-2D73-BA48-9ED1-39223943F4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351"/>
              <a:stretch/>
            </p:blipFill>
            <p:spPr bwMode="auto">
              <a:xfrm>
                <a:off x="3039417" y="5001010"/>
                <a:ext cx="2608616" cy="1315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2" descr="Tensorflow Precision / Recall / F1 score and Confusion matrix - Stack  Overflow">
              <a:extLst>
                <a:ext uri="{FF2B5EF4-FFF2-40B4-BE49-F238E27FC236}">
                  <a16:creationId xmlns:a16="http://schemas.microsoft.com/office/drawing/2014/main" id="{04FDF112-ACE6-4C4A-B41E-687B32B0AD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48" b="17823"/>
            <a:stretch/>
          </p:blipFill>
          <p:spPr bwMode="auto">
            <a:xfrm>
              <a:off x="3725217" y="3543378"/>
              <a:ext cx="2608616" cy="462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802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93B233-7F82-F448-A57C-2D5BAF664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461" y="348364"/>
            <a:ext cx="9945078" cy="70788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81A8EE-FF2E-024E-BC37-E489F77B8737}"/>
              </a:ext>
            </a:extLst>
          </p:cNvPr>
          <p:cNvGrpSpPr/>
          <p:nvPr/>
        </p:nvGrpSpPr>
        <p:grpSpPr>
          <a:xfrm>
            <a:off x="502242" y="1379417"/>
            <a:ext cx="6577106" cy="1508105"/>
            <a:chOff x="5529030" y="860119"/>
            <a:chExt cx="4467593" cy="15081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655C98-24CF-6543-853B-3BF3CFEBD17E}"/>
                </a:ext>
              </a:extLst>
            </p:cNvPr>
            <p:cNvSpPr txBox="1"/>
            <p:nvPr/>
          </p:nvSpPr>
          <p:spPr>
            <a:xfrm>
              <a:off x="5529030" y="967841"/>
              <a:ext cx="5141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5EBEE4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01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EBEE4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5" name="Group 13">
              <a:extLst>
                <a:ext uri="{FF2B5EF4-FFF2-40B4-BE49-F238E27FC236}">
                  <a16:creationId xmlns:a16="http://schemas.microsoft.com/office/drawing/2014/main" id="{35222AE8-C615-4845-81E1-7DADFA685637}"/>
                </a:ext>
              </a:extLst>
            </p:cNvPr>
            <p:cNvGrpSpPr/>
            <p:nvPr/>
          </p:nvGrpSpPr>
          <p:grpSpPr>
            <a:xfrm>
              <a:off x="6206299" y="860119"/>
              <a:ext cx="3790324" cy="1508105"/>
              <a:chOff x="3009762" y="4283314"/>
              <a:chExt cx="1985134" cy="150810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E398A0-935F-F94D-97E8-9804ED668CAD}"/>
                  </a:ext>
                </a:extLst>
              </p:cNvPr>
              <p:cNvSpPr txBox="1"/>
              <p:nvPr/>
            </p:nvSpPr>
            <p:spPr>
              <a:xfrm>
                <a:off x="3009762" y="4621868"/>
                <a:ext cx="198513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Courier New" panose="02070309020205020404" pitchFamily="49" charset="0"/>
                  <a:buChar char="o"/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High interpretability</a:t>
                </a:r>
              </a:p>
              <a:p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   Can efficiently describe the relationship between a dependent binary class and the parameters</a:t>
                </a:r>
              </a:p>
              <a:p>
                <a:pPr marL="171450" lvl="0" indent="-171450" defTabSz="914286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Examine the Significance of the Features</a:t>
                </a:r>
              </a:p>
              <a:p>
                <a:pPr marL="171450" indent="-17145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Give a baseline metric for our latter models</a:t>
                </a:r>
                <a:endParaRPr lang="en-US" sz="12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A341CF-CEA3-7E4B-95BC-AB407A7FAC6B}"/>
                  </a:ext>
                </a:extLst>
              </p:cNvPr>
              <p:cNvSpPr txBox="1"/>
              <p:nvPr/>
            </p:nvSpPr>
            <p:spPr>
              <a:xfrm>
                <a:off x="3017859" y="4283314"/>
                <a:ext cx="1888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286"/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/>
                    <a:ea typeface="Arial Unicode MS"/>
                    <a:cs typeface="Arial" pitchFamily="34" charset="0"/>
                  </a:rPr>
                  <a:t>Why LR first?</a:t>
                </a:r>
                <a:endPara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9F051B8B-05BE-5548-8DD5-CE1219A90092}"/>
              </a:ext>
            </a:extLst>
          </p:cNvPr>
          <p:cNvGrpSpPr/>
          <p:nvPr/>
        </p:nvGrpSpPr>
        <p:grpSpPr>
          <a:xfrm>
            <a:off x="1499305" y="3031828"/>
            <a:ext cx="5627888" cy="1354217"/>
            <a:chOff x="3009762" y="4283314"/>
            <a:chExt cx="1904855" cy="13542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3F48FB-9D6C-C64B-B8D2-E33D9C364661}"/>
                </a:ext>
              </a:extLst>
            </p:cNvPr>
            <p:cNvSpPr txBox="1"/>
            <p:nvPr/>
          </p:nvSpPr>
          <p:spPr>
            <a:xfrm>
              <a:off x="3009762" y="4621868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Base (14 variables), additional (3 variables) and cross-features (3 variables)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00B0F0"/>
                  </a:solidFill>
                  <a:latin typeface="Arial" panose="020B0604020202020204" pitchFamily="34" charset="0"/>
                </a:rPr>
                <a:t>Dataset 1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: Base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</a:rPr>
                <a:t>Dataset 2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: Base + </a:t>
              </a:r>
              <a:r>
                <a:rPr lang="en-CA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r>
                <a:rPr lang="en-CA" sz="1200" dirty="0"/>
                <a:t>pecial-feature</a:t>
              </a:r>
              <a:endParaRPr lang="en-US" sz="12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FFC000"/>
                  </a:solidFill>
                  <a:latin typeface="Arial" panose="020B0604020202020204" pitchFamily="34" charset="0"/>
                </a:rPr>
                <a:t>Dataset 3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: Base + cross-features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</a:rPr>
                <a:t>Dataset 4</a:t>
              </a:r>
              <a:r>
                <a:rPr lang="en-US" sz="1200" dirty="0">
                  <a:latin typeface="Arial" panose="020B0604020202020204" pitchFamily="34" charset="0"/>
                </a:rPr>
                <a:t>: Base + </a:t>
              </a:r>
              <a:r>
                <a:rPr lang="en-CA" sz="1200" dirty="0">
                  <a:latin typeface="Arial" panose="020B0604020202020204" pitchFamily="34" charset="0"/>
                </a:rPr>
                <a:t>s</a:t>
              </a:r>
              <a:r>
                <a:rPr lang="en-CA" sz="1200" dirty="0"/>
                <a:t>pecial-feature</a:t>
              </a:r>
              <a:r>
                <a:rPr lang="en-US" sz="1200" dirty="0">
                  <a:latin typeface="Arial" panose="020B0604020202020204" pitchFamily="34" charset="0"/>
                </a:rPr>
                <a:t> + cross-features</a:t>
              </a:r>
              <a:endParaRPr lang="en-US" sz="12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C9BAC-92C5-C34E-91F1-DDD5CE03E7C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286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Evaluation method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02482D-EDD5-D744-BC1F-2874F59E7301}"/>
              </a:ext>
            </a:extLst>
          </p:cNvPr>
          <p:cNvSpPr txBox="1"/>
          <p:nvPr/>
        </p:nvSpPr>
        <p:spPr>
          <a:xfrm>
            <a:off x="502242" y="310107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CD6B0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02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CD6B0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7C5F8DDE-5A0B-CC43-B547-3927F0A17445}"/>
              </a:ext>
            </a:extLst>
          </p:cNvPr>
          <p:cNvGrpSpPr/>
          <p:nvPr/>
        </p:nvGrpSpPr>
        <p:grpSpPr>
          <a:xfrm>
            <a:off x="1499305" y="4715017"/>
            <a:ext cx="5354386" cy="800219"/>
            <a:chOff x="3009762" y="4283314"/>
            <a:chExt cx="1904855" cy="8002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DC9C6-6663-D842-BE7D-B01A63135E63}"/>
                </a:ext>
              </a:extLst>
            </p:cNvPr>
            <p:cNvSpPr txBox="1"/>
            <p:nvPr/>
          </p:nvSpPr>
          <p:spPr>
            <a:xfrm>
              <a:off x="3009762" y="4621868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19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 variables and around 300 features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Only whose 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p-value &lt; 0.05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are considered as 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significant features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D2B44-535A-7F46-8159-CA023166494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286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Feature importance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F2D4A0-3BD5-FC4D-B96F-92BE942CDF06}"/>
              </a:ext>
            </a:extLst>
          </p:cNvPr>
          <p:cNvSpPr txBox="1"/>
          <p:nvPr/>
        </p:nvSpPr>
        <p:spPr>
          <a:xfrm>
            <a:off x="502242" y="4715017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98DC56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03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98DC56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541133A-647B-FB4F-A601-B4D78EAE451E}"/>
              </a:ext>
            </a:extLst>
          </p:cNvPr>
          <p:cNvGraphicFramePr/>
          <p:nvPr/>
        </p:nvGraphicFramePr>
        <p:xfrm>
          <a:off x="7079348" y="1841082"/>
          <a:ext cx="4814071" cy="3674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660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Graphic spid="8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7765" y="675323"/>
            <a:ext cx="518668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Model selection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42743" y="7191000"/>
            <a:ext cx="3187416" cy="576000"/>
            <a:chOff x="6669022" y="3358038"/>
            <a:chExt cx="2401714" cy="576000"/>
          </a:xfrm>
        </p:grpSpPr>
        <p:sp>
          <p:nvSpPr>
            <p:cNvPr id="15" name="Rounded Rectangle 4"/>
            <p:cNvSpPr/>
            <p:nvPr/>
          </p:nvSpPr>
          <p:spPr>
            <a:xfrm>
              <a:off x="6669022" y="3358038"/>
              <a:ext cx="2376264" cy="57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94472" y="3461372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Limited Resources!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39" name="Picture 38" descr="A close up of a 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08" y="6858000"/>
            <a:ext cx="1597676" cy="1597676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9" y="6858000"/>
            <a:ext cx="1242000" cy="1242000"/>
          </a:xfrm>
          <a:prstGeom prst="rect">
            <a:avLst/>
          </a:prstGeom>
        </p:spPr>
      </p:pic>
      <p:pic>
        <p:nvPicPr>
          <p:cNvPr id="3" name="图片 2" descr="030-graph-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" y="2940685"/>
            <a:ext cx="1482090" cy="14820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2335" y="3261360"/>
            <a:ext cx="80676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 Data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5048 rows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15 features</a:t>
            </a:r>
          </a:p>
          <a:p>
            <a:pPr marL="457200" lvl="1" indent="0"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01260" y="3853180"/>
            <a:ext cx="1903730" cy="1393825"/>
            <a:chOff x="8809" y="5508"/>
            <a:chExt cx="3385" cy="2700"/>
          </a:xfrm>
        </p:grpSpPr>
        <p:pic>
          <p:nvPicPr>
            <p:cNvPr id="6" name="图片 5" descr="074-curve-arrow-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V="1">
              <a:off x="9213" y="5227"/>
              <a:ext cx="2576" cy="338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9171" y="5508"/>
              <a:ext cx="2914" cy="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Small data set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252970" y="4617085"/>
            <a:ext cx="47694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High bias &amp; Low variance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/>
              <a:t>SVM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/>
              <a:t>Naive Byes</a:t>
            </a:r>
          </a:p>
        </p:txBody>
      </p:sp>
    </p:spTree>
    <p:extLst>
      <p:ext uri="{BB962C8B-B14F-4D97-AF65-F5344CB8AC3E}">
        <p14:creationId xmlns:p14="http://schemas.microsoft.com/office/powerpoint/2010/main" val="195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1135" y="660718"/>
            <a:ext cx="724979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SVM &amp; Oversampling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42743" y="7191000"/>
            <a:ext cx="3187416" cy="576000"/>
            <a:chOff x="6669022" y="3358038"/>
            <a:chExt cx="2401714" cy="576000"/>
          </a:xfrm>
        </p:grpSpPr>
        <p:sp>
          <p:nvSpPr>
            <p:cNvPr id="15" name="Rounded Rectangle 4"/>
            <p:cNvSpPr/>
            <p:nvPr/>
          </p:nvSpPr>
          <p:spPr>
            <a:xfrm>
              <a:off x="6669022" y="3358038"/>
              <a:ext cx="2376264" cy="57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94472" y="3461372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Limited Resources!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39" name="Picture 38" descr="A close up of a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5" y="6858000"/>
            <a:ext cx="1597676" cy="1597676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14" y="6858000"/>
            <a:ext cx="1242000" cy="124200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715135" y="3489325"/>
          <a:ext cx="8671560" cy="208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33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Imbalanced data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Balanced data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3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Axure Handwriting" panose="020B040202020002020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800" b="0" dirty="0">
                          <a:solidFill>
                            <a:srgbClr val="000000"/>
                          </a:solidFill>
                          <a:ea typeface="微软雅黑" panose="020B0503020204020204" charset="-122"/>
                          <a:cs typeface="+mn-lt"/>
                        </a:rPr>
                        <a:t>0.6207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0.5975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图片 4" descr="107-right-arrow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540240" y="4752975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4425" y="919072"/>
            <a:ext cx="678315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Different Data Sets</a:t>
            </a:r>
            <a:endParaRPr lang="zh-CN" altLang="en-US" sz="5400" dirty="0">
              <a:solidFill>
                <a:schemeClr val="bg1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2080895" y="2890520"/>
          <a:ext cx="7626350" cy="368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733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5424" y="878128"/>
            <a:ext cx="5061151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6" name="Picture 5" descr="A picture containing drawing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6963973"/>
            <a:ext cx="1265582" cy="1265582"/>
          </a:xfrm>
          <a:prstGeom prst="rect">
            <a:avLst/>
          </a:prstGeom>
        </p:spPr>
      </p:pic>
      <p:pic>
        <p:nvPicPr>
          <p:cNvPr id="5" name="图片 4" descr="2020-10-17_1312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8150" y="2967990"/>
            <a:ext cx="1592580" cy="15786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1920" y="3253740"/>
            <a:ext cx="645414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800"/>
              <a:t>No assumption for data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800"/>
              <a:t>Without a large amount of tuning work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800"/>
              <a:t>Features importance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53385" y="4887595"/>
            <a:ext cx="5791835" cy="864870"/>
            <a:chOff x="4651" y="7697"/>
            <a:chExt cx="9121" cy="1362"/>
          </a:xfrm>
        </p:grpSpPr>
        <p:cxnSp>
          <p:nvCxnSpPr>
            <p:cNvPr id="8" name="曲线连接符 7"/>
            <p:cNvCxnSpPr/>
            <p:nvPr/>
          </p:nvCxnSpPr>
          <p:spPr>
            <a:xfrm>
              <a:off x="9978" y="8329"/>
              <a:ext cx="3795" cy="731"/>
            </a:xfrm>
            <a:prstGeom prst="curvedConnector3">
              <a:avLst>
                <a:gd name="adj1" fmla="val 50013"/>
              </a:avLst>
            </a:prstGeom>
            <a:ln w="63500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651" y="7697"/>
              <a:ext cx="5327" cy="1203"/>
            </a:xfrm>
            <a:prstGeom prst="ellipse">
              <a:avLst/>
            </a:prstGeom>
            <a:noFill/>
            <a:ln w="635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745855" y="3735705"/>
            <a:ext cx="3140710" cy="2307590"/>
            <a:chOff x="13773" y="5883"/>
            <a:chExt cx="4946" cy="3634"/>
          </a:xfrm>
        </p:grpSpPr>
        <p:pic>
          <p:nvPicPr>
            <p:cNvPr id="4" name="Picture 3" descr="A close up of a logo&#10;&#10;Description automatically generated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3" y="5883"/>
              <a:ext cx="2777" cy="2777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3773" y="8501"/>
              <a:ext cx="316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/>
                <a:t>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8039" y="674497"/>
            <a:ext cx="47759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Meet the team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E3F1C5-2C7C-46CF-B650-513F67A38C80}"/>
              </a:ext>
            </a:extLst>
          </p:cNvPr>
          <p:cNvGrpSpPr/>
          <p:nvPr/>
        </p:nvGrpSpPr>
        <p:grpSpPr>
          <a:xfrm>
            <a:off x="4342743" y="7191000"/>
            <a:ext cx="3187416" cy="576000"/>
            <a:chOff x="6669022" y="3358038"/>
            <a:chExt cx="2401714" cy="576000"/>
          </a:xfrm>
        </p:grpSpPr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C1165BEC-69DA-41B2-9402-3860BD893F52}"/>
                </a:ext>
              </a:extLst>
            </p:cNvPr>
            <p:cNvSpPr/>
            <p:nvPr/>
          </p:nvSpPr>
          <p:spPr>
            <a:xfrm>
              <a:off x="6669022" y="3358038"/>
              <a:ext cx="2376264" cy="57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C51D46-00B7-4A70-9C01-BFF66418D560}"/>
                </a:ext>
              </a:extLst>
            </p:cNvPr>
            <p:cNvSpPr txBox="1"/>
            <p:nvPr/>
          </p:nvSpPr>
          <p:spPr>
            <a:xfrm>
              <a:off x="6694472" y="3461372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Limited Resources!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70E817F1-734F-45AB-AEE9-55C7E0AD8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08" y="6858000"/>
            <a:ext cx="1597676" cy="1597676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F308E432-2660-4DCD-AE8B-926D45173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9" y="6858000"/>
            <a:ext cx="1242000" cy="124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51787-95A8-A240-BF03-6D389D1CE3E1}"/>
              </a:ext>
            </a:extLst>
          </p:cNvPr>
          <p:cNvSpPr txBox="1"/>
          <p:nvPr/>
        </p:nvSpPr>
        <p:spPr>
          <a:xfrm>
            <a:off x="558620" y="5421338"/>
            <a:ext cx="7092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Bing Lesley Yuan , Xin Li , </a:t>
            </a:r>
            <a:r>
              <a:rPr lang="en-AU" dirty="0" err="1"/>
              <a:t>Xinhui</a:t>
            </a:r>
            <a:r>
              <a:rPr lang="en-AU" dirty="0"/>
              <a:t> Lu , </a:t>
            </a:r>
            <a:r>
              <a:rPr lang="en-AU" dirty="0" err="1"/>
              <a:t>Ziyan</a:t>
            </a:r>
            <a:r>
              <a:rPr lang="en-AU" dirty="0"/>
              <a:t> Zhao , Raelene Huang </a:t>
            </a:r>
          </a:p>
          <a:p>
            <a:r>
              <a:rPr lang="en-AU" dirty="0"/>
              <a:t>350274,1029029,965246, 1020405, 694488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F911E-338B-433F-9232-5FA138695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4" t="4449" r="4908" b="6419"/>
          <a:stretch/>
        </p:blipFill>
        <p:spPr>
          <a:xfrm>
            <a:off x="755247" y="3429000"/>
            <a:ext cx="1744884" cy="1744884"/>
          </a:xfrm>
          <a:prstGeom prst="ellipse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7E4A36A-0826-F545-BBDA-B4D62EC418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6" t="4311" r="8307"/>
          <a:stretch/>
        </p:blipFill>
        <p:spPr>
          <a:xfrm>
            <a:off x="5953339" y="3429000"/>
            <a:ext cx="1725395" cy="17448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771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200" y="-40322"/>
            <a:ext cx="9262745" cy="25844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Random Forest 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Oversampling</a:t>
            </a:r>
          </a:p>
        </p:txBody>
      </p: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34" y="6957394"/>
            <a:ext cx="1272161" cy="127216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6963973"/>
            <a:ext cx="1265582" cy="1265582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664970" y="3362960"/>
          <a:ext cx="8671560" cy="208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33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Imbalanced data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Balanced data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3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Axure Handwriting" panose="020B040202020002020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800" b="0" dirty="0">
                          <a:solidFill>
                            <a:srgbClr val="000000"/>
                          </a:solidFill>
                          <a:ea typeface="微软雅黑" panose="020B0503020204020204" charset="-122"/>
                          <a:cs typeface="+mn-lt"/>
                        </a:rPr>
                        <a:t>0.61415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0.849015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7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9825" y="925513"/>
            <a:ext cx="725805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Different Data Sets</a:t>
            </a:r>
          </a:p>
        </p:txBody>
      </p:sp>
      <p:sp>
        <p:nvSpPr>
          <p:cNvPr id="15" name="Text Box 4"/>
          <p:cNvSpPr txBox="1"/>
          <p:nvPr/>
        </p:nvSpPr>
        <p:spPr>
          <a:xfrm>
            <a:off x="584142" y="3090875"/>
            <a:ext cx="4674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800" dirty="0">
                <a:solidFill>
                  <a:schemeClr val="bg1"/>
                </a:solidFill>
                <a:latin typeface="Bangla MN" panose="00000500000000000000" charset="0"/>
                <a:cs typeface="Bangla MN" panose="00000500000000000000" charset="0"/>
              </a:rPr>
              <a:t>X EDUCATION</a:t>
            </a:r>
          </a:p>
        </p:txBody>
      </p:sp>
      <p:graphicFrame>
        <p:nvGraphicFramePr>
          <p:cNvPr id="3" name="图表 2"/>
          <p:cNvGraphicFramePr/>
          <p:nvPr/>
        </p:nvGraphicFramePr>
        <p:xfrm>
          <a:off x="1131570" y="2790190"/>
          <a:ext cx="9460865" cy="3851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picture containing drawing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7721" y="3613097"/>
            <a:ext cx="789255" cy="78925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73810" y="925830"/>
            <a:ext cx="4541520" cy="4446270"/>
            <a:chOff x="2006" y="1458"/>
            <a:chExt cx="7152" cy="7002"/>
          </a:xfrm>
        </p:grpSpPr>
        <p:pic>
          <p:nvPicPr>
            <p:cNvPr id="4" name="图片 3" descr="Figure_1"/>
            <p:cNvPicPr>
              <a:picLocks noChangeAspect="1"/>
            </p:cNvPicPr>
            <p:nvPr/>
          </p:nvPicPr>
          <p:blipFill>
            <a:blip r:embed="rId4"/>
            <a:srcRect l="23459" t="14" r="-1074" b="-1317"/>
            <a:stretch>
              <a:fillRect/>
            </a:stretch>
          </p:blipFill>
          <p:spPr>
            <a:xfrm>
              <a:off x="2006" y="1458"/>
              <a:ext cx="7153" cy="7002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3795" y="2407"/>
              <a:ext cx="4373" cy="377"/>
            </a:xfrm>
            <a:prstGeom prst="roundRect">
              <a:avLst/>
            </a:prstGeom>
            <a:noFill/>
            <a:ln w="6350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33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68C8C5-D80A-44B6-9E0F-7156C2F3EED3}"/>
              </a:ext>
            </a:extLst>
          </p:cNvPr>
          <p:cNvCxnSpPr/>
          <p:nvPr/>
        </p:nvCxnSpPr>
        <p:spPr>
          <a:xfrm>
            <a:off x="12410983" y="455424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18ED8A-311F-F84E-ADD8-393055B7170B}"/>
              </a:ext>
            </a:extLst>
          </p:cNvPr>
          <p:cNvSpPr txBox="1"/>
          <p:nvPr/>
        </p:nvSpPr>
        <p:spPr>
          <a:xfrm>
            <a:off x="1493779" y="961519"/>
            <a:ext cx="80734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Deep Neural Network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E28589-3B22-1643-BBD6-C0214742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0" y="2770590"/>
            <a:ext cx="4977876" cy="3798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C36813-AB46-334D-891A-2614DF15DC12}"/>
              </a:ext>
            </a:extLst>
          </p:cNvPr>
          <p:cNvSpPr txBox="1"/>
          <p:nvPr/>
        </p:nvSpPr>
        <p:spPr>
          <a:xfrm>
            <a:off x="5584058" y="2770591"/>
            <a:ext cx="53078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256 nodes per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activation function between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output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Base (14 variables)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Additional (3 variables)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Cross-features (3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46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68C8C5-D80A-44B6-9E0F-7156C2F3EED3}"/>
              </a:ext>
            </a:extLst>
          </p:cNvPr>
          <p:cNvCxnSpPr/>
          <p:nvPr/>
        </p:nvCxnSpPr>
        <p:spPr>
          <a:xfrm>
            <a:off x="12410983" y="455424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18ED8A-311F-F84E-ADD8-393055B7170B}"/>
              </a:ext>
            </a:extLst>
          </p:cNvPr>
          <p:cNvSpPr txBox="1"/>
          <p:nvPr/>
        </p:nvSpPr>
        <p:spPr>
          <a:xfrm>
            <a:off x="1493779" y="961519"/>
            <a:ext cx="956324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Deep Neural Network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B66C2-D156-AD4C-905D-52D9FD129891}"/>
              </a:ext>
            </a:extLst>
          </p:cNvPr>
          <p:cNvSpPr txBox="1"/>
          <p:nvPr/>
        </p:nvSpPr>
        <p:spPr>
          <a:xfrm>
            <a:off x="1913085" y="749413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Handover to Bing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775F394-8BC7-0148-8727-C60FD6F0B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547137"/>
              </p:ext>
            </p:extLst>
          </p:nvPr>
        </p:nvGraphicFramePr>
        <p:xfrm>
          <a:off x="408643" y="2708805"/>
          <a:ext cx="8952840" cy="414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3915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68C8C5-D80A-44B6-9E0F-7156C2F3EED3}"/>
              </a:ext>
            </a:extLst>
          </p:cNvPr>
          <p:cNvCxnSpPr/>
          <p:nvPr/>
        </p:nvCxnSpPr>
        <p:spPr>
          <a:xfrm>
            <a:off x="12410983" y="455424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18ED8A-311F-F84E-ADD8-393055B7170B}"/>
              </a:ext>
            </a:extLst>
          </p:cNvPr>
          <p:cNvSpPr txBox="1"/>
          <p:nvPr/>
        </p:nvSpPr>
        <p:spPr>
          <a:xfrm>
            <a:off x="1493779" y="961519"/>
            <a:ext cx="80734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Comparing all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B66C2-D156-AD4C-905D-52D9FD129891}"/>
              </a:ext>
            </a:extLst>
          </p:cNvPr>
          <p:cNvSpPr txBox="1"/>
          <p:nvPr/>
        </p:nvSpPr>
        <p:spPr>
          <a:xfrm>
            <a:off x="1913085" y="749413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Handover to Bing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77B4BE-79B6-6C45-8D40-2FB6C6E11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75710"/>
              </p:ext>
            </p:extLst>
          </p:nvPr>
        </p:nvGraphicFramePr>
        <p:xfrm>
          <a:off x="4572000" y="7084761"/>
          <a:ext cx="4318002" cy="118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5442">
                  <a:extLst>
                    <a:ext uri="{9D8B030D-6E8A-4147-A177-3AD203B41FA5}">
                      <a16:colId xmlns:a16="http://schemas.microsoft.com/office/drawing/2014/main" val="3061726750"/>
                    </a:ext>
                  </a:extLst>
                </a:gridCol>
                <a:gridCol w="825640">
                  <a:extLst>
                    <a:ext uri="{9D8B030D-6E8A-4147-A177-3AD203B41FA5}">
                      <a16:colId xmlns:a16="http://schemas.microsoft.com/office/drawing/2014/main" val="2503381333"/>
                    </a:ext>
                  </a:extLst>
                </a:gridCol>
                <a:gridCol w="825640">
                  <a:extLst>
                    <a:ext uri="{9D8B030D-6E8A-4147-A177-3AD203B41FA5}">
                      <a16:colId xmlns:a16="http://schemas.microsoft.com/office/drawing/2014/main" val="3662696576"/>
                    </a:ext>
                  </a:extLst>
                </a:gridCol>
                <a:gridCol w="825640">
                  <a:extLst>
                    <a:ext uri="{9D8B030D-6E8A-4147-A177-3AD203B41FA5}">
                      <a16:colId xmlns:a16="http://schemas.microsoft.com/office/drawing/2014/main" val="961814470"/>
                    </a:ext>
                  </a:extLst>
                </a:gridCol>
                <a:gridCol w="825640">
                  <a:extLst>
                    <a:ext uri="{9D8B030D-6E8A-4147-A177-3AD203B41FA5}">
                      <a16:colId xmlns:a16="http://schemas.microsoft.com/office/drawing/2014/main" val="5703489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Column1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Logistic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SVM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Random Forest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DNN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05831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Accuracy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0.7345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0.6207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0.84902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0.84399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4697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Precision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0.6364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0.48561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0.81627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0.79324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6733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Recall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0.6467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0.88449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0.96808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38930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F1_score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0.6415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0.65375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0.84902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 dirty="0">
                          <a:effectLst/>
                        </a:rPr>
                        <a:t>0.87143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9656302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5EF66F7-40F3-5340-A140-45E83FE30B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970973"/>
              </p:ext>
            </p:extLst>
          </p:nvPr>
        </p:nvGraphicFramePr>
        <p:xfrm>
          <a:off x="187367" y="2554014"/>
          <a:ext cx="10686306" cy="4303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3992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D14B4-5A7F-4F48-BCB9-413F8F283024}"/>
              </a:ext>
            </a:extLst>
          </p:cNvPr>
          <p:cNvSpPr txBox="1"/>
          <p:nvPr/>
        </p:nvSpPr>
        <p:spPr>
          <a:xfrm>
            <a:off x="1847273" y="822056"/>
            <a:ext cx="967047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How to interpret models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ounded Rectangle 13">
            <a:extLst>
              <a:ext uri="{FF2B5EF4-FFF2-40B4-BE49-F238E27FC236}">
                <a16:creationId xmlns:a16="http://schemas.microsoft.com/office/drawing/2014/main" id="{761BD36B-E8E2-4DA7-A19A-755FFF390FC8}"/>
              </a:ext>
            </a:extLst>
          </p:cNvPr>
          <p:cNvSpPr/>
          <p:nvPr/>
        </p:nvSpPr>
        <p:spPr>
          <a:xfrm>
            <a:off x="514776" y="2812935"/>
            <a:ext cx="6181588" cy="1842967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565839D6-4B7D-497D-ADFA-E6A5729422D4}"/>
              </a:ext>
            </a:extLst>
          </p:cNvPr>
          <p:cNvSpPr/>
          <p:nvPr/>
        </p:nvSpPr>
        <p:spPr>
          <a:xfrm>
            <a:off x="472764" y="4740053"/>
            <a:ext cx="6223599" cy="1842967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BF25C-DE2A-4644-AE93-5946F9F111CB}"/>
              </a:ext>
            </a:extLst>
          </p:cNvPr>
          <p:cNvSpPr txBox="1"/>
          <p:nvPr/>
        </p:nvSpPr>
        <p:spPr>
          <a:xfrm>
            <a:off x="562533" y="2812935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LIME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9E02D-E86C-4F48-ABF7-EB2D4079433A}"/>
              </a:ext>
            </a:extLst>
          </p:cNvPr>
          <p:cNvSpPr txBox="1"/>
          <p:nvPr/>
        </p:nvSpPr>
        <p:spPr>
          <a:xfrm>
            <a:off x="472765" y="478513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SHAP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679FB-5361-46D5-89A5-C7B74C1F8AC2}"/>
              </a:ext>
            </a:extLst>
          </p:cNvPr>
          <p:cNvSpPr txBox="1"/>
          <p:nvPr/>
        </p:nvSpPr>
        <p:spPr>
          <a:xfrm>
            <a:off x="544682" y="3366530"/>
            <a:ext cx="61516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Local interpretable model-agnostic explanations</a:t>
            </a: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LIME also makes more human friendly explanations that explanations are selective and possibly contrastive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LIME does work better with models that output probabilities for classification problems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913BB-ABC6-4A4F-858C-705DBCCE398C}"/>
              </a:ext>
            </a:extLst>
          </p:cNvPr>
          <p:cNvSpPr txBox="1"/>
          <p:nvPr/>
        </p:nvSpPr>
        <p:spPr>
          <a:xfrm>
            <a:off x="6992655" y="3429000"/>
            <a:ext cx="4726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Why?</a:t>
            </a:r>
          </a:p>
          <a:p>
            <a:endParaRPr lang="en-GB" altLang="ko-KR" dirty="0">
              <a:cs typeface="Arial" pitchFamily="34" charset="0"/>
            </a:endParaRPr>
          </a:p>
          <a:p>
            <a:r>
              <a:rPr lang="en-GB" altLang="ko-KR" dirty="0">
                <a:cs typeface="Arial" pitchFamily="34" charset="0"/>
              </a:rPr>
              <a:t>The better performing models are often called </a:t>
            </a:r>
            <a:r>
              <a:rPr lang="en-GB" altLang="ko-KR" dirty="0" err="1">
                <a:cs typeface="Arial" pitchFamily="34" charset="0"/>
              </a:rPr>
              <a:t>blackbox</a:t>
            </a:r>
            <a:r>
              <a:rPr lang="en-GB" altLang="ko-KR" dirty="0">
                <a:cs typeface="Arial" pitchFamily="34" charset="0"/>
              </a:rPr>
              <a:t> models such as random forests, </a:t>
            </a:r>
            <a:r>
              <a:rPr lang="en-GB" altLang="ko-KR" dirty="0" err="1">
                <a:cs typeface="Arial" pitchFamily="34" charset="0"/>
              </a:rPr>
              <a:t>XGboost</a:t>
            </a:r>
            <a:r>
              <a:rPr lang="en-GB" altLang="ko-KR" dirty="0">
                <a:cs typeface="Arial" pitchFamily="34" charset="0"/>
              </a:rPr>
              <a:t> trees or neutral networks and these models are generally more complex and don’t have a simple way for interpreting their predictions or outcome. 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42EED-DD2C-4F71-8534-6A3F480D27E6}"/>
              </a:ext>
            </a:extLst>
          </p:cNvPr>
          <p:cNvSpPr txBox="1"/>
          <p:nvPr/>
        </p:nvSpPr>
        <p:spPr>
          <a:xfrm>
            <a:off x="592126" y="5358306"/>
            <a:ext cx="6104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Given the current set of feature values, the contribution of a feature value to the difference between the actual prediction and the mean prediction is the estimated Shapley value.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5A7E4-FA0A-4081-995E-B5B5F1B57C39}"/>
              </a:ext>
            </a:extLst>
          </p:cNvPr>
          <p:cNvSpPr txBox="1"/>
          <p:nvPr/>
        </p:nvSpPr>
        <p:spPr>
          <a:xfrm>
            <a:off x="592126" y="6133866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It is also possible to misinterpret </a:t>
            </a:r>
            <a:r>
              <a:rPr lang="en-GB" sz="1200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shapley</a:t>
            </a: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value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949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D14B4-5A7F-4F48-BCB9-413F8F283024}"/>
              </a:ext>
            </a:extLst>
          </p:cNvPr>
          <p:cNvSpPr txBox="1"/>
          <p:nvPr/>
        </p:nvSpPr>
        <p:spPr>
          <a:xfrm>
            <a:off x="4368051" y="822056"/>
            <a:ext cx="25928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cs typeface="Arial" pitchFamily="34" charset="0"/>
              </a:rPr>
              <a:t>Results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F6958C-F212-44B1-8F25-7BAB67F1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28875"/>
            <a:ext cx="59436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29ED8A9-48DF-4CA9-9D9D-76622649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700" y="4660447"/>
            <a:ext cx="3921787" cy="219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0ACCA5C-0FA0-4309-AED7-7DB95C21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3" y="2708502"/>
            <a:ext cx="3522307" cy="19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80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B02C73-9FF2-D84B-A9F8-826F1B4AC2A1}"/>
              </a:ext>
            </a:extLst>
          </p:cNvPr>
          <p:cNvSpPr/>
          <p:nvPr/>
        </p:nvSpPr>
        <p:spPr>
          <a:xfrm>
            <a:off x="1076890" y="2767280"/>
            <a:ext cx="1003821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50" dirty="0">
                <a:ln w="25400" cmpd="sng">
                  <a:solidFill>
                    <a:srgbClr val="002060">
                      <a:alpha val="54000"/>
                    </a:srgb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7012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68C8C5-D80A-44B6-9E0F-7156C2F3EED3}"/>
              </a:ext>
            </a:extLst>
          </p:cNvPr>
          <p:cNvCxnSpPr/>
          <p:nvPr/>
        </p:nvCxnSpPr>
        <p:spPr>
          <a:xfrm>
            <a:off x="12410983" y="455424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18ED8A-311F-F84E-ADD8-393055B7170B}"/>
              </a:ext>
            </a:extLst>
          </p:cNvPr>
          <p:cNvSpPr txBox="1"/>
          <p:nvPr/>
        </p:nvSpPr>
        <p:spPr>
          <a:xfrm>
            <a:off x="1493779" y="961519"/>
            <a:ext cx="80734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EA84F-60EE-9E4A-836B-E00604AA1A0C}"/>
              </a:ext>
            </a:extLst>
          </p:cNvPr>
          <p:cNvSpPr txBox="1"/>
          <p:nvPr/>
        </p:nvSpPr>
        <p:spPr>
          <a:xfrm>
            <a:off x="1493778" y="3520440"/>
            <a:ext cx="5211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feedback?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handover required?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Audience didn’t understand what terms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sentence at top: narrative on slide</a:t>
            </a:r>
          </a:p>
        </p:txBody>
      </p:sp>
    </p:spTree>
    <p:extLst>
      <p:ext uri="{BB962C8B-B14F-4D97-AF65-F5344CB8AC3E}">
        <p14:creationId xmlns:p14="http://schemas.microsoft.com/office/powerpoint/2010/main" val="331203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6170" y="638427"/>
            <a:ext cx="58943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Client and Project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E3F1C5-2C7C-46CF-B650-513F67A38C80}"/>
              </a:ext>
            </a:extLst>
          </p:cNvPr>
          <p:cNvGrpSpPr/>
          <p:nvPr/>
        </p:nvGrpSpPr>
        <p:grpSpPr>
          <a:xfrm>
            <a:off x="4342743" y="7191000"/>
            <a:ext cx="3187416" cy="576000"/>
            <a:chOff x="6669022" y="3358038"/>
            <a:chExt cx="2401714" cy="576000"/>
          </a:xfrm>
        </p:grpSpPr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C1165BEC-69DA-41B2-9402-3860BD893F52}"/>
                </a:ext>
              </a:extLst>
            </p:cNvPr>
            <p:cNvSpPr/>
            <p:nvPr/>
          </p:nvSpPr>
          <p:spPr>
            <a:xfrm>
              <a:off x="6669022" y="3358038"/>
              <a:ext cx="2376264" cy="57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C51D46-00B7-4A70-9C01-BFF66418D560}"/>
                </a:ext>
              </a:extLst>
            </p:cNvPr>
            <p:cNvSpPr txBox="1"/>
            <p:nvPr/>
          </p:nvSpPr>
          <p:spPr>
            <a:xfrm>
              <a:off x="6694472" y="3461372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Limited Resources!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84567BD-7342-4600-A09B-76409E5B12E1}"/>
              </a:ext>
            </a:extLst>
          </p:cNvPr>
          <p:cNvSpPr txBox="1"/>
          <p:nvPr/>
        </p:nvSpPr>
        <p:spPr>
          <a:xfrm>
            <a:off x="3354851" y="2867004"/>
            <a:ext cx="4376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University of Melbourne’s constituents' team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23A31A-643E-4C82-AA88-90695FF7ED9B}"/>
              </a:ext>
            </a:extLst>
          </p:cNvPr>
          <p:cNvGrpSpPr/>
          <p:nvPr/>
        </p:nvGrpSpPr>
        <p:grpSpPr>
          <a:xfrm>
            <a:off x="3041148" y="3445309"/>
            <a:ext cx="7810807" cy="1242000"/>
            <a:chOff x="2180556" y="4319146"/>
            <a:chExt cx="4559569" cy="13647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7D41B4-DC0C-4F54-9EAB-915D203BA180}"/>
                </a:ext>
              </a:extLst>
            </p:cNvPr>
            <p:cNvSpPr txBox="1"/>
            <p:nvPr/>
          </p:nvSpPr>
          <p:spPr>
            <a:xfrm>
              <a:off x="2180556" y="4483551"/>
              <a:ext cx="45595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28594" lvl="1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Focuses</a:t>
              </a:r>
              <a:r>
                <a:rPr lang="en-AU" sz="2400" dirty="0"/>
                <a:t> </a:t>
              </a:r>
              <a:r>
                <a:rPr lang="en-A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 industry partners</a:t>
              </a:r>
            </a:p>
            <a:p>
              <a:pPr marL="628594" lvl="1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Offers research collaboration, consultancy and innovation collaboration</a:t>
              </a:r>
            </a:p>
            <a:p>
              <a:pPr marL="628594" lvl="1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Too many opportunities to be handled by BDMs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1E4276-260F-45CC-84A2-F78D2F47131D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solidFill>
                    <a:schemeClr val="accent4"/>
                  </a:solidFill>
                  <a:cs typeface="Arial" pitchFamily="34" charset="0"/>
                </a:rPr>
                <a:t>Research Collaborations</a:t>
              </a:r>
              <a:endParaRPr lang="ko-KR" altLang="en-US" sz="1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EF2CAF8-5751-44F2-A701-A5299DAE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15" y="3036281"/>
            <a:ext cx="2407701" cy="2407701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70E817F1-734F-45AB-AEE9-55C7E0AD8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5" y="6858000"/>
            <a:ext cx="1597676" cy="1597676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F308E432-2660-4DCD-AE8B-926D45173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14" y="6858000"/>
            <a:ext cx="1242000" cy="124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54E6CA-D62B-4943-8B95-07E17C8978DE}"/>
              </a:ext>
            </a:extLst>
          </p:cNvPr>
          <p:cNvSpPr txBox="1"/>
          <p:nvPr/>
        </p:nvSpPr>
        <p:spPr>
          <a:xfrm>
            <a:off x="3513685" y="5121034"/>
            <a:ext cx="7810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4"/>
                </a:solidFill>
                <a:cs typeface="Arial" pitchFamily="34" charset="0"/>
              </a:rPr>
              <a:t>Scope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Develop a scoring model for the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Gain insights / determine the key drivers</a:t>
            </a:r>
          </a:p>
        </p:txBody>
      </p:sp>
    </p:spTree>
    <p:extLst>
      <p:ext uri="{BB962C8B-B14F-4D97-AF65-F5344CB8AC3E}">
        <p14:creationId xmlns:p14="http://schemas.microsoft.com/office/powerpoint/2010/main" val="6253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</a:t>
            </a:r>
            <a:r>
              <a:rPr lang="en-US" altLang="zh-CN" dirty="0"/>
              <a:t>achine Learning Pipeline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EE62FC-E1F3-ED40-991A-1D4C49CF9427}"/>
              </a:ext>
            </a:extLst>
          </p:cNvPr>
          <p:cNvGrpSpPr/>
          <p:nvPr/>
        </p:nvGrpSpPr>
        <p:grpSpPr>
          <a:xfrm>
            <a:off x="506027" y="3903308"/>
            <a:ext cx="10887014" cy="2615183"/>
            <a:chOff x="506027" y="2557135"/>
            <a:chExt cx="10887014" cy="26151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1126605-BCDF-48EC-9724-C31257FCE87E}"/>
                </a:ext>
              </a:extLst>
            </p:cNvPr>
            <p:cNvGrpSpPr/>
            <p:nvPr/>
          </p:nvGrpSpPr>
          <p:grpSpPr>
            <a:xfrm>
              <a:off x="918592" y="3756879"/>
              <a:ext cx="10372400" cy="371649"/>
              <a:chOff x="395536" y="3097535"/>
              <a:chExt cx="8208912" cy="37164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A51B80-BE25-4B58-AC7D-C71E941EEBE4}"/>
                  </a:ext>
                </a:extLst>
              </p:cNvPr>
              <p:cNvSpPr/>
              <p:nvPr/>
            </p:nvSpPr>
            <p:spPr>
              <a:xfrm>
                <a:off x="395536" y="3212976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986BA66-5F1C-4613-8A98-78837CA2D37C}"/>
                  </a:ext>
                </a:extLst>
              </p:cNvPr>
              <p:cNvSpPr/>
              <p:nvPr/>
            </p:nvSpPr>
            <p:spPr>
              <a:xfrm rot="10800000">
                <a:off x="1763688" y="3097535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2FDE795C-A164-4C18-9B13-0560F1A1BE01}"/>
                  </a:ext>
                </a:extLst>
              </p:cNvPr>
              <p:cNvSpPr/>
              <p:nvPr/>
            </p:nvSpPr>
            <p:spPr>
              <a:xfrm>
                <a:off x="3131840" y="3212976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60D5D23-3D68-4635-A865-F740063117A5}"/>
                  </a:ext>
                </a:extLst>
              </p:cNvPr>
              <p:cNvSpPr/>
              <p:nvPr/>
            </p:nvSpPr>
            <p:spPr>
              <a:xfrm rot="10800000">
                <a:off x="4499992" y="3097535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41FD1879-391B-4C63-B6CE-7827F96D06C8}"/>
                  </a:ext>
                </a:extLst>
              </p:cNvPr>
              <p:cNvSpPr/>
              <p:nvPr/>
            </p:nvSpPr>
            <p:spPr>
              <a:xfrm>
                <a:off x="5868144" y="3212976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B53D7184-1D9A-4369-BA86-9D5254244445}"/>
                  </a:ext>
                </a:extLst>
              </p:cNvPr>
              <p:cNvSpPr/>
              <p:nvPr/>
            </p:nvSpPr>
            <p:spPr>
              <a:xfrm rot="10800000">
                <a:off x="7236296" y="3097535"/>
                <a:ext cx="1368152" cy="256208"/>
              </a:xfrm>
              <a:custGeom>
                <a:avLst/>
                <a:gdLst/>
                <a:ahLst/>
                <a:cxnLst/>
                <a:rect l="l" t="t" r="r" b="b"/>
                <a:pathLst>
                  <a:path w="1008112" h="256208">
                    <a:moveTo>
                      <a:pt x="0" y="0"/>
                    </a:moveTo>
                    <a:lnTo>
                      <a:pt x="1008112" y="0"/>
                    </a:lnTo>
                    <a:lnTo>
                      <a:pt x="1008112" y="144016"/>
                    </a:lnTo>
                    <a:lnTo>
                      <a:pt x="569127" y="144016"/>
                    </a:lnTo>
                    <a:lnTo>
                      <a:pt x="504055" y="256208"/>
                    </a:lnTo>
                    <a:lnTo>
                      <a:pt x="438984" y="144016"/>
                    </a:lnTo>
                    <a:lnTo>
                      <a:pt x="0" y="14401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88ADC4-4379-4ED1-915A-5747C7B07E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24219" y="2847942"/>
              <a:ext cx="731520" cy="731520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90E4F-E05F-474E-8056-35D3A0EF61FC}"/>
                </a:ext>
              </a:extLst>
            </p:cNvPr>
            <p:cNvSpPr txBox="1"/>
            <p:nvPr/>
          </p:nvSpPr>
          <p:spPr>
            <a:xfrm>
              <a:off x="506027" y="4222762"/>
              <a:ext cx="2286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Data Integration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39DF76-799E-40BD-8F84-7F135B93AC96}"/>
                </a:ext>
              </a:extLst>
            </p:cNvPr>
            <p:cNvSpPr txBox="1"/>
            <p:nvPr/>
          </p:nvSpPr>
          <p:spPr>
            <a:xfrm>
              <a:off x="2305294" y="2741802"/>
              <a:ext cx="2428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Pre-Processing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CFEC62-430D-4103-B1E3-D077E44D58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3819" y="4340483"/>
              <a:ext cx="731520" cy="731520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22FC461-44D0-4D17-9BE7-D7C289624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3419" y="2847942"/>
              <a:ext cx="731520" cy="73152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CE4CDA-91EE-4798-B4C3-B5E79EFBA233}"/>
                </a:ext>
              </a:extLst>
            </p:cNvPr>
            <p:cNvSpPr txBox="1"/>
            <p:nvPr/>
          </p:nvSpPr>
          <p:spPr>
            <a:xfrm>
              <a:off x="4512222" y="4241186"/>
              <a:ext cx="14495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Model Training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CAF5FB-3E18-4835-86C1-47A66A72D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42619" y="2847942"/>
              <a:ext cx="731520" cy="731520"/>
            </a:xfrm>
            <a:prstGeom prst="ellipse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0C9389-373B-478A-B74E-700AE7A0A2AC}"/>
                </a:ext>
              </a:extLst>
            </p:cNvPr>
            <p:cNvSpPr txBox="1"/>
            <p:nvPr/>
          </p:nvSpPr>
          <p:spPr>
            <a:xfrm>
              <a:off x="9458549" y="2557135"/>
              <a:ext cx="1934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Model Monitoring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7D551A-C045-4DE7-B865-56947E697D2F}"/>
                </a:ext>
              </a:extLst>
            </p:cNvPr>
            <p:cNvSpPr txBox="1"/>
            <p:nvPr/>
          </p:nvSpPr>
          <p:spPr>
            <a:xfrm>
              <a:off x="6066122" y="2729955"/>
              <a:ext cx="17287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Model Validation</a:t>
              </a:r>
              <a:endPara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725C0F4-C50B-41ED-A73E-5311B2D39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3019" y="4337700"/>
              <a:ext cx="731520" cy="73152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724DCAC-56DF-4230-A803-7C2AB13AE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72220" y="4334917"/>
              <a:ext cx="731520" cy="731520"/>
            </a:xfrm>
            <a:prstGeom prst="ellipse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2"/>
                </a:solidFill>
              </a:endParaRPr>
            </a:p>
          </p:txBody>
        </p:sp>
        <p:sp>
          <p:nvSpPr>
            <p:cNvPr id="40" name="Parallelogram 15">
              <a:extLst>
                <a:ext uri="{FF2B5EF4-FFF2-40B4-BE49-F238E27FC236}">
                  <a16:creationId xmlns:a16="http://schemas.microsoft.com/office/drawing/2014/main" id="{0A74FE83-235E-454A-B704-1B3942D74B7A}"/>
                </a:ext>
              </a:extLst>
            </p:cNvPr>
            <p:cNvSpPr/>
            <p:nvPr/>
          </p:nvSpPr>
          <p:spPr>
            <a:xfrm flipH="1">
              <a:off x="3341434" y="4525620"/>
              <a:ext cx="360126" cy="360126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accent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5B5E393-655B-4766-B22F-FB32013D6FE9}"/>
                </a:ext>
              </a:extLst>
            </p:cNvPr>
            <p:cNvSpPr/>
            <p:nvPr/>
          </p:nvSpPr>
          <p:spPr>
            <a:xfrm rot="2700000">
              <a:off x="1640626" y="2985444"/>
              <a:ext cx="265920" cy="47674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A38106C1-1E24-4AC3-BE3F-E7AAD1297BDE}"/>
                </a:ext>
              </a:extLst>
            </p:cNvPr>
            <p:cNvSpPr/>
            <p:nvPr/>
          </p:nvSpPr>
          <p:spPr>
            <a:xfrm>
              <a:off x="6753477" y="4507874"/>
              <a:ext cx="426233" cy="344001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43" name="Rectangle 36">
              <a:extLst>
                <a:ext uri="{FF2B5EF4-FFF2-40B4-BE49-F238E27FC236}">
                  <a16:creationId xmlns:a16="http://schemas.microsoft.com/office/drawing/2014/main" id="{14E557A0-9E20-4BC3-8545-3C5FF4AA78B5}"/>
                </a:ext>
              </a:extLst>
            </p:cNvPr>
            <p:cNvSpPr/>
            <p:nvPr/>
          </p:nvSpPr>
          <p:spPr>
            <a:xfrm>
              <a:off x="5035408" y="3029669"/>
              <a:ext cx="415824" cy="347596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44" name="Rounded Rectangle 27">
              <a:extLst>
                <a:ext uri="{FF2B5EF4-FFF2-40B4-BE49-F238E27FC236}">
                  <a16:creationId xmlns:a16="http://schemas.microsoft.com/office/drawing/2014/main" id="{6DD72A96-24D1-4326-B283-6B9C7DA0A6A3}"/>
                </a:ext>
              </a:extLst>
            </p:cNvPr>
            <p:cNvSpPr/>
            <p:nvPr/>
          </p:nvSpPr>
          <p:spPr>
            <a:xfrm>
              <a:off x="8546988" y="3061840"/>
              <a:ext cx="345419" cy="265328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45" name="Oval 21">
              <a:extLst>
                <a:ext uri="{FF2B5EF4-FFF2-40B4-BE49-F238E27FC236}">
                  <a16:creationId xmlns:a16="http://schemas.microsoft.com/office/drawing/2014/main" id="{C1ED2357-2148-40B4-A8D5-0291593698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42061" y="4487072"/>
              <a:ext cx="395373" cy="398675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 w="222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045165-3DB0-4F54-81D3-2C9E04D7781D}"/>
                </a:ext>
              </a:extLst>
            </p:cNvPr>
            <p:cNvSpPr txBox="1"/>
            <p:nvPr/>
          </p:nvSpPr>
          <p:spPr>
            <a:xfrm>
              <a:off x="7777470" y="4341321"/>
              <a:ext cx="19344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Model Deployment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26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5424" y="877473"/>
            <a:ext cx="50611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Key Challenges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AD9395B-C902-4F92-9317-F7B819CFF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34" y="6957394"/>
            <a:ext cx="1272161" cy="127216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8168B-FBA9-46FB-93B8-D0CFEBB83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60" y="4916167"/>
            <a:ext cx="1265582" cy="126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1857F-7043-6D40-9D92-E8A772D3A2F8}"/>
              </a:ext>
            </a:extLst>
          </p:cNvPr>
          <p:cNvSpPr txBox="1"/>
          <p:nvPr/>
        </p:nvSpPr>
        <p:spPr>
          <a:xfrm>
            <a:off x="650358" y="3325969"/>
            <a:ext cx="46794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 challenges: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Dealing with missing data (data cleaning)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transformation (</a:t>
            </a:r>
            <a:r>
              <a:rPr lang="en-AU" dirty="0"/>
              <a:t>categorical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Imbalanced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Interpreting and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D04FB-B5A0-1D40-9CBE-05C565ABC123}"/>
              </a:ext>
            </a:extLst>
          </p:cNvPr>
          <p:cNvSpPr txBox="1"/>
          <p:nvPr/>
        </p:nvSpPr>
        <p:spPr>
          <a:xfrm>
            <a:off x="5615144" y="3325969"/>
            <a:ext cx="51539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Things we cannot control: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missing data, and missing data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Integrity of the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6F680B-65A5-3D43-86A3-662FB62C8096}"/>
              </a:ext>
            </a:extLst>
          </p:cNvPr>
          <p:cNvSpPr txBox="1"/>
          <p:nvPr/>
        </p:nvSpPr>
        <p:spPr>
          <a:xfrm>
            <a:off x="3686868" y="643818"/>
            <a:ext cx="54709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Research Data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1EF2891-1CAB-C143-A3D0-994B43156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153"/>
          <a:stretch/>
        </p:blipFill>
        <p:spPr>
          <a:xfrm>
            <a:off x="0" y="1820083"/>
            <a:ext cx="6621463" cy="352425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E34C919C-8BD1-144B-8F45-13B502CF69D1}"/>
              </a:ext>
            </a:extLst>
          </p:cNvPr>
          <p:cNvSpPr txBox="1"/>
          <p:nvPr/>
        </p:nvSpPr>
        <p:spPr>
          <a:xfrm>
            <a:off x="6892616" y="2647382"/>
            <a:ext cx="2770414" cy="58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8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</a:rPr>
              <a:t>7598 historical leads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DF81B-3F6B-4E4A-A5C6-AA9FEE1F486A}"/>
              </a:ext>
            </a:extLst>
          </p:cNvPr>
          <p:cNvSpPr/>
          <p:nvPr/>
        </p:nvSpPr>
        <p:spPr>
          <a:xfrm>
            <a:off x="7000820" y="3538922"/>
            <a:ext cx="1539204" cy="581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  <a:sym typeface="+mn-ea"/>
              </a:rPr>
              <a:t>38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30250-53B0-9C40-8B4B-0113A91A1C74}"/>
              </a:ext>
            </a:extLst>
          </p:cNvPr>
          <p:cNvSpPr/>
          <p:nvPr/>
        </p:nvSpPr>
        <p:spPr>
          <a:xfrm>
            <a:off x="10818054" y="2924029"/>
            <a:ext cx="748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</a:rPr>
              <a:t>5408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BB5CCE4-17F0-BA4A-9656-5844428AFC5A}"/>
              </a:ext>
            </a:extLst>
          </p:cNvPr>
          <p:cNvSpPr/>
          <p:nvPr/>
        </p:nvSpPr>
        <p:spPr>
          <a:xfrm>
            <a:off x="9513075" y="2814405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B57418-D0BE-D24D-8248-B267A1031E2D}"/>
              </a:ext>
            </a:extLst>
          </p:cNvPr>
          <p:cNvSpPr/>
          <p:nvPr/>
        </p:nvSpPr>
        <p:spPr>
          <a:xfrm>
            <a:off x="10944691" y="3507066"/>
            <a:ext cx="466794" cy="581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  <a:sym typeface="+mn-ea"/>
              </a:rPr>
              <a:t>19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D3EE3E5-4102-CA41-B159-B0B28E98E9C3}"/>
              </a:ext>
            </a:extLst>
          </p:cNvPr>
          <p:cNvSpPr/>
          <p:nvPr/>
        </p:nvSpPr>
        <p:spPr>
          <a:xfrm>
            <a:off x="9513075" y="3578439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898621-901B-7C48-BC5A-090BBDA79EDD}"/>
              </a:ext>
            </a:extLst>
          </p:cNvPr>
          <p:cNvSpPr/>
          <p:nvPr/>
        </p:nvSpPr>
        <p:spPr>
          <a:xfrm>
            <a:off x="7770422" y="4399958"/>
            <a:ext cx="2810385" cy="581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</a:rPr>
              <a:t> Converted Rate: 37%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Gurmukhi MN" panose="02020600050405020304" charset="0"/>
              <a:cs typeface="Gurmukhi MN" panose="02020600050405020304" charset="0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28C6E-6719-9F4B-AD9A-FCA35EA59AF1}"/>
              </a:ext>
            </a:extLst>
          </p:cNvPr>
          <p:cNvSpPr txBox="1"/>
          <p:nvPr/>
        </p:nvSpPr>
        <p:spPr>
          <a:xfrm>
            <a:off x="261280" y="5824393"/>
            <a:ext cx="2478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accent6">
                    <a:lumMod val="50000"/>
                  </a:schemeClr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 Australia, US, Europe and Asia 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DA6A9-1899-F44B-822A-1E738A6BB32F}"/>
              </a:ext>
            </a:extLst>
          </p:cNvPr>
          <p:cNvSpPr/>
          <p:nvPr/>
        </p:nvSpPr>
        <p:spPr>
          <a:xfrm>
            <a:off x="7828828" y="5125960"/>
            <a:ext cx="3762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  <a:sym typeface="+mn-ea"/>
              </a:rPr>
              <a:t>External Opportunities: 99.2%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361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1958320" y="5361305"/>
            <a:ext cx="610870" cy="524510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740BADF-18BB-E744-BD52-EDF9D83CFF4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" b="845"/>
          <a:stretch/>
        </p:blipFill>
        <p:spPr>
          <a:xfrm>
            <a:off x="233679" y="650960"/>
            <a:ext cx="11660145" cy="5645425"/>
          </a:xfrm>
        </p:spPr>
      </p:pic>
      <p:sp>
        <p:nvSpPr>
          <p:cNvPr id="17" name="Oval 16">
            <a:hlinkClick r:id="rId5" action="ppaction://hlinksldjump"/>
            <a:extLst>
              <a:ext uri="{FF2B5EF4-FFF2-40B4-BE49-F238E27FC236}">
                <a16:creationId xmlns:a16="http://schemas.microsoft.com/office/drawing/2014/main" id="{983D1861-B6D1-4242-BB5A-F673F474A0BF}"/>
              </a:ext>
            </a:extLst>
          </p:cNvPr>
          <p:cNvSpPr/>
          <p:nvPr/>
        </p:nvSpPr>
        <p:spPr>
          <a:xfrm>
            <a:off x="233679" y="68228"/>
            <a:ext cx="6790856" cy="3911683"/>
          </a:xfrm>
          <a:prstGeom prst="ellipse">
            <a:avLst/>
          </a:prstGeom>
          <a:noFill/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hlinkClick r:id="rId5" action="ppaction://hlinksldjump"/>
            <a:extLst>
              <a:ext uri="{FF2B5EF4-FFF2-40B4-BE49-F238E27FC236}">
                <a16:creationId xmlns:a16="http://schemas.microsoft.com/office/drawing/2014/main" id="{930A85FF-0389-E246-9FC6-1ABC5982BD22}"/>
              </a:ext>
            </a:extLst>
          </p:cNvPr>
          <p:cNvSpPr/>
          <p:nvPr/>
        </p:nvSpPr>
        <p:spPr>
          <a:xfrm>
            <a:off x="2525944" y="4667058"/>
            <a:ext cx="4498591" cy="1932406"/>
          </a:xfrm>
          <a:prstGeom prst="ellipse">
            <a:avLst/>
          </a:prstGeom>
          <a:noFill/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9A0DB612-D279-B94F-ABDF-86CC197EA2A4}"/>
              </a:ext>
            </a:extLst>
          </p:cNvPr>
          <p:cNvSpPr/>
          <p:nvPr/>
        </p:nvSpPr>
        <p:spPr>
          <a:xfrm>
            <a:off x="6951002" y="606418"/>
            <a:ext cx="4731595" cy="6251582"/>
          </a:xfrm>
          <a:prstGeom prst="ellipse">
            <a:avLst/>
          </a:prstGeom>
          <a:noFill/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4C719325-B9FB-0847-935B-8A1CC7E89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6" y="496940"/>
            <a:ext cx="2542793" cy="586412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154D9447-ABFA-2B42-8821-247F92E54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96" y="465364"/>
            <a:ext cx="6282653" cy="5927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BFA14F-9B8A-6B4D-A847-281B78EE1007}"/>
              </a:ext>
            </a:extLst>
          </p:cNvPr>
          <p:cNvSpPr txBox="1"/>
          <p:nvPr/>
        </p:nvSpPr>
        <p:spPr>
          <a:xfrm>
            <a:off x="1337056" y="6519480"/>
            <a:ext cx="103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5EADB-4681-C749-AC19-862DED8EED1F}"/>
              </a:ext>
            </a:extLst>
          </p:cNvPr>
          <p:cNvSpPr txBox="1"/>
          <p:nvPr/>
        </p:nvSpPr>
        <p:spPr>
          <a:xfrm>
            <a:off x="1096622" y="6150148"/>
            <a:ext cx="15040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ighlight>
                  <a:srgbClr val="C0C0C0"/>
                </a:highlight>
              </a:rPr>
              <a:t>New</a:t>
            </a:r>
            <a:r>
              <a:rPr lang="en-US" sz="1500" dirty="0"/>
              <a:t>    </a:t>
            </a:r>
            <a:r>
              <a:rPr lang="en-US" sz="1500" dirty="0">
                <a:highlight>
                  <a:srgbClr val="C0C0C0"/>
                </a:highlight>
              </a:rPr>
              <a:t>Old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0817C-1DA9-F245-BD6D-696BD4EAF3C6}"/>
              </a:ext>
            </a:extLst>
          </p:cNvPr>
          <p:cNvSpPr txBox="1"/>
          <p:nvPr/>
        </p:nvSpPr>
        <p:spPr>
          <a:xfrm>
            <a:off x="1606470" y="4789522"/>
            <a:ext cx="1207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33% converted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80141-3633-8B42-9219-B291C6B1EAF5}"/>
              </a:ext>
            </a:extLst>
          </p:cNvPr>
          <p:cNvSpPr/>
          <p:nvPr/>
        </p:nvSpPr>
        <p:spPr>
          <a:xfrm>
            <a:off x="934905" y="384687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38% converted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2673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A7A4B23-23FA-8543-877A-51E7ACBE7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70" y="1049319"/>
            <a:ext cx="10394290" cy="272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EA959E-3C72-D84B-AE24-70D71E1EAEB6}"/>
              </a:ext>
            </a:extLst>
          </p:cNvPr>
          <p:cNvSpPr txBox="1"/>
          <p:nvPr/>
        </p:nvSpPr>
        <p:spPr>
          <a:xfrm>
            <a:off x="927280" y="90152"/>
            <a:ext cx="192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Types: </a:t>
            </a:r>
          </a:p>
          <a:p>
            <a:r>
              <a:rPr lang="en-US" dirty="0"/>
              <a:t> </a:t>
            </a:r>
            <a:r>
              <a:rPr lang="en-US" sz="1100" dirty="0"/>
              <a:t>AVG:35%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21C0D-B6AD-A644-841D-F2BCFD364C99}"/>
              </a:ext>
            </a:extLst>
          </p:cNvPr>
          <p:cNvSpPr txBox="1"/>
          <p:nvPr/>
        </p:nvSpPr>
        <p:spPr>
          <a:xfrm>
            <a:off x="8525813" y="795403"/>
            <a:ext cx="1085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41% converted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365EE1-4F58-724E-9F50-E84BE0D69ADC}"/>
              </a:ext>
            </a:extLst>
          </p:cNvPr>
          <p:cNvSpPr/>
          <p:nvPr/>
        </p:nvSpPr>
        <p:spPr>
          <a:xfrm>
            <a:off x="6002381" y="1305984"/>
            <a:ext cx="11240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33% converted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1D6D9-4FE3-0945-BEBE-D80687CED008}"/>
              </a:ext>
            </a:extLst>
          </p:cNvPr>
          <p:cNvSpPr/>
          <p:nvPr/>
        </p:nvSpPr>
        <p:spPr>
          <a:xfrm>
            <a:off x="5131194" y="2002858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57% converted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892FF-8F1C-0C47-A642-B1B9C74FCBC0}"/>
              </a:ext>
            </a:extLst>
          </p:cNvPr>
          <p:cNvSpPr/>
          <p:nvPr/>
        </p:nvSpPr>
        <p:spPr>
          <a:xfrm>
            <a:off x="4045640" y="3210313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50% converted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5F7CC-73FE-8640-ABA7-1F93EFF9141E}"/>
              </a:ext>
            </a:extLst>
          </p:cNvPr>
          <p:cNvGrpSpPr/>
          <p:nvPr/>
        </p:nvGrpSpPr>
        <p:grpSpPr>
          <a:xfrm>
            <a:off x="6507514" y="1324954"/>
            <a:ext cx="360" cy="360"/>
            <a:chOff x="6507514" y="1324954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8B2DE64-0E84-9141-AE1C-D613F3435D27}"/>
                    </a:ext>
                  </a:extLst>
                </p14:cNvPr>
                <p14:cNvContentPartPr/>
                <p14:nvPr/>
              </p14:nvContentPartPr>
              <p14:xfrm>
                <a:off x="6507514" y="1324954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8B2DE64-0E84-9141-AE1C-D613F3435D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9874" y="121695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BCA134-E053-3C41-A97B-5AA310D3F933}"/>
                    </a:ext>
                  </a:extLst>
                </p14:cNvPr>
                <p14:cNvContentPartPr/>
                <p14:nvPr/>
              </p14:nvContentPartPr>
              <p14:xfrm>
                <a:off x="6507514" y="1324954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BCA134-E053-3C41-A97B-5AA310D3F9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9874" y="121695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135385-5DC2-7341-B658-6E4D49E4F737}"/>
              </a:ext>
            </a:extLst>
          </p:cNvPr>
          <p:cNvGrpSpPr/>
          <p:nvPr/>
        </p:nvGrpSpPr>
        <p:grpSpPr>
          <a:xfrm>
            <a:off x="6532354" y="1435834"/>
            <a:ext cx="32400" cy="61200"/>
            <a:chOff x="6532354" y="1435834"/>
            <a:chExt cx="32400" cy="6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1FFE1A-6445-A446-A71E-2CD6A4FA772A}"/>
                    </a:ext>
                  </a:extLst>
                </p14:cNvPr>
                <p14:cNvContentPartPr/>
                <p14:nvPr/>
              </p14:nvContentPartPr>
              <p14:xfrm>
                <a:off x="6532354" y="1496674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1FFE1A-6445-A446-A71E-2CD6A4FA7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4354" y="138903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CE1601-B4AA-224B-A072-A85334C8776F}"/>
                    </a:ext>
                  </a:extLst>
                </p14:cNvPr>
                <p14:cNvContentPartPr/>
                <p14:nvPr/>
              </p14:nvContentPartPr>
              <p14:xfrm>
                <a:off x="6535234" y="149667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CE1601-B4AA-224B-A072-A85334C877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7594" y="138903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AD78EF-E553-1E48-88CE-683A52F17B13}"/>
                    </a:ext>
                  </a:extLst>
                </p14:cNvPr>
                <p14:cNvContentPartPr/>
                <p14:nvPr/>
              </p14:nvContentPartPr>
              <p14:xfrm>
                <a:off x="6564394" y="1435834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AD78EF-E553-1E48-88CE-683A52F17B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6754" y="132819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21AF66-BADB-4248-8C34-14BBEE4A42E7}"/>
                    </a:ext>
                  </a:extLst>
                </p14:cNvPr>
                <p14:cNvContentPartPr/>
                <p14:nvPr/>
              </p14:nvContentPartPr>
              <p14:xfrm>
                <a:off x="6564394" y="1435834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21AF66-BADB-4248-8C34-14BBEE4A42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6754" y="132819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0CF7105-617E-5D4A-918D-1FFBC0ED2845}"/>
              </a:ext>
            </a:extLst>
          </p:cNvPr>
          <p:cNvSpPr/>
          <p:nvPr/>
        </p:nvSpPr>
        <p:spPr>
          <a:xfrm>
            <a:off x="751837" y="1049319"/>
            <a:ext cx="587829" cy="253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DE2D39F-82AA-584A-8CFD-B1160F95E61C}"/>
              </a:ext>
            </a:extLst>
          </p:cNvPr>
          <p:cNvSpPr/>
          <p:nvPr/>
        </p:nvSpPr>
        <p:spPr>
          <a:xfrm>
            <a:off x="751836" y="3163667"/>
            <a:ext cx="587829" cy="253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A13BF3E-F29E-6941-AC55-8B383A602EC2}"/>
              </a:ext>
            </a:extLst>
          </p:cNvPr>
          <p:cNvSpPr/>
          <p:nvPr/>
        </p:nvSpPr>
        <p:spPr>
          <a:xfrm>
            <a:off x="2557994" y="1993168"/>
            <a:ext cx="587829" cy="253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Angry face with solid fill">
            <a:extLst>
              <a:ext uri="{FF2B5EF4-FFF2-40B4-BE49-F238E27FC236}">
                <a16:creationId xmlns:a16="http://schemas.microsoft.com/office/drawing/2014/main" id="{BE04C09A-2274-924F-B04C-245E9E504D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06601" y="1224043"/>
            <a:ext cx="370654" cy="3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48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0"/>
  <p:tag name="KSO_WM_UNIT_DECORATE_INFO" val="{&quot;DecorateInfoX&quot;:{&quot;IsLeft&quot;:false,&quot;IsRight&quot;:true,&quot;IsAbs&quot;:true},&quot;DecorateInfoY&quot;:{&quot;IsTop&quot;:false,&quot;IsBottom&quot;:true,&quot;IsAbs&quot;:true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458"/>
  <p:tag name="KSO_WM_SLIDE_ID" val="diagram20200458_1"/>
  <p:tag name="KSO_WM_TEMPLATE_SUBCATEGORY" val="0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739*295"/>
  <p:tag name="KSO_WM_SLIDE_POSITION" val="110*121"/>
  <p:tag name="KSO_WM_TAG_VERSION" val="1.0"/>
  <p:tag name="KSO_WM_SLIDE_LAYOUT" val="a_d_f"/>
  <p:tag name="KSO_WM_SLIDE_LAYOUT_CNT" val="1_2_1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238a551-bde8-4b16-9e41-daf71c66da2a}"/>
  <p:tag name="TABLE_ENDDRAG_ORIGIN_RECT" val="682*164"/>
  <p:tag name="TABLE_ENDDRAG_RECT" val="144*240*682*1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86,&quot;width&quot;:250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77,&quot;width&quot;:277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238a551-bde8-4b16-9e41-daf71c66da2a}"/>
  <p:tag name="TABLE_ENDDRAG_ORIGIN_RECT" val="682*164"/>
  <p:tag name="TABLE_ENDDRAG_RECT" val="144*240*682*164"/>
</p:tagLst>
</file>

<file path=ppt/theme/theme1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1078</Words>
  <Application>Microsoft Macintosh PowerPoint</Application>
  <PresentationFormat>Widescreen</PresentationFormat>
  <Paragraphs>234</Paragraphs>
  <Slides>28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微软雅黑</vt:lpstr>
      <vt:lpstr>Arial</vt:lpstr>
      <vt:lpstr>Bangla MN</vt:lpstr>
      <vt:lpstr>Calibri</vt:lpstr>
      <vt:lpstr>Courier New</vt:lpstr>
      <vt:lpstr>Gurmukhi MN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Li</dc:creator>
  <cp:lastModifiedBy>Huang Raelene</cp:lastModifiedBy>
  <cp:revision>22</cp:revision>
  <dcterms:created xsi:type="dcterms:W3CDTF">2020-10-19T03:32:08Z</dcterms:created>
  <dcterms:modified xsi:type="dcterms:W3CDTF">2020-10-19T13:44:02Z</dcterms:modified>
</cp:coreProperties>
</file>